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6" r:id="rId3"/>
    <p:sldId id="274" r:id="rId4"/>
    <p:sldId id="267" r:id="rId5"/>
    <p:sldId id="275" r:id="rId6"/>
    <p:sldId id="268" r:id="rId7"/>
    <p:sldId id="269" r:id="rId8"/>
    <p:sldId id="270" r:id="rId9"/>
    <p:sldId id="271" r:id="rId10"/>
    <p:sldId id="272" r:id="rId11"/>
    <p:sldId id="273" r:id="rId1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64" autoAdjust="0"/>
  </p:normalViewPr>
  <p:slideViewPr>
    <p:cSldViewPr>
      <p:cViewPr varScale="1">
        <p:scale>
          <a:sx n="71" d="100"/>
          <a:sy n="71" d="100"/>
        </p:scale>
        <p:origin x="1356" y="60"/>
      </p:cViewPr>
      <p:guideLst>
        <p:guide orient="horz" pos="2160"/>
        <p:guide pos="2880"/>
      </p:guideLst>
    </p:cSldViewPr>
  </p:slideViewPr>
  <p:outlineViewPr>
    <p:cViewPr>
      <p:scale>
        <a:sx n="33" d="100"/>
        <a:sy n="33" d="100"/>
      </p:scale>
      <p:origin x="0" y="-22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A258AD5A-4FAC-42BD-9B11-658C401745B1}" type="datetimeFigureOut">
              <a:rPr lang="da-DK" smtClean="0"/>
              <a:t>01-08-2023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95525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258AD5A-4FAC-42BD-9B11-658C401745B1}" type="datetimeFigureOut">
              <a:rPr lang="da-DK" smtClean="0"/>
              <a:t>01-08-2023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49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258AD5A-4FAC-42BD-9B11-658C401745B1}" type="datetimeFigureOut">
              <a:rPr lang="da-DK" smtClean="0"/>
              <a:t>01-08-2023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153997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258AD5A-4FAC-42BD-9B11-658C401745B1}" type="datetimeFigureOut">
              <a:rPr lang="da-DK" smtClean="0"/>
              <a:t>01-08-2023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38544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A258AD5A-4FAC-42BD-9B11-658C401745B1}" type="datetimeFigureOut">
              <a:rPr lang="da-DK" smtClean="0"/>
              <a:t>01-08-2023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66490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A258AD5A-4FAC-42BD-9B11-658C401745B1}" type="datetimeFigureOut">
              <a:rPr lang="da-DK" smtClean="0"/>
              <a:t>01-08-2023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263075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A258AD5A-4FAC-42BD-9B11-658C401745B1}" type="datetimeFigureOut">
              <a:rPr lang="da-DK" smtClean="0"/>
              <a:t>01-08-2023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362321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A258AD5A-4FAC-42BD-9B11-658C401745B1}" type="datetimeFigureOut">
              <a:rPr lang="da-DK" smtClean="0"/>
              <a:t>01-08-2023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108796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258AD5A-4FAC-42BD-9B11-658C401745B1}" type="datetimeFigureOut">
              <a:rPr lang="da-DK" smtClean="0"/>
              <a:t>01-08-2023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209418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258AD5A-4FAC-42BD-9B11-658C401745B1}" type="datetimeFigureOut">
              <a:rPr lang="da-DK" smtClean="0"/>
              <a:t>01-08-2023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353560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258AD5A-4FAC-42BD-9B11-658C401745B1}" type="datetimeFigureOut">
              <a:rPr lang="da-DK" smtClean="0"/>
              <a:t>01-08-2023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87B685B-6DCB-4061-83A5-BF053118994B}" type="slidenum">
              <a:rPr lang="da-DK" smtClean="0"/>
              <a:t>‹#›</a:t>
            </a:fld>
            <a:endParaRPr lang="da-DK"/>
          </a:p>
        </p:txBody>
      </p:sp>
    </p:spTree>
    <p:extLst>
      <p:ext uri="{BB962C8B-B14F-4D97-AF65-F5344CB8AC3E}">
        <p14:creationId xmlns:p14="http://schemas.microsoft.com/office/powerpoint/2010/main" val="58925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AD5A-4FAC-42BD-9B11-658C401745B1}" type="datetimeFigureOut">
              <a:rPr lang="da-DK" smtClean="0"/>
              <a:t>01-08-2023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B685B-6DCB-4061-83A5-BF053118994B}" type="slidenum">
              <a:rPr lang="da-DK" smtClean="0"/>
              <a:t>‹#›</a:t>
            </a:fld>
            <a:endParaRPr lang="da-DK"/>
          </a:p>
        </p:txBody>
      </p:sp>
    </p:spTree>
    <p:extLst>
      <p:ext uri="{BB962C8B-B14F-4D97-AF65-F5344CB8AC3E}">
        <p14:creationId xmlns:p14="http://schemas.microsoft.com/office/powerpoint/2010/main" val="3466290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A690A-E66E-2C18-6987-031A96C01302}"/>
              </a:ext>
            </a:extLst>
          </p:cNvPr>
          <p:cNvSpPr>
            <a:spLocks noGrp="1"/>
          </p:cNvSpPr>
          <p:nvPr>
            <p:ph type="title"/>
          </p:nvPr>
        </p:nvSpPr>
        <p:spPr>
          <a:xfrm>
            <a:off x="476708" y="476672"/>
            <a:ext cx="8229600" cy="1143000"/>
          </a:xfrm>
        </p:spPr>
        <p:txBody>
          <a:bodyPr>
            <a:normAutofit fontScale="90000"/>
          </a:bodyPr>
          <a:lstStyle/>
          <a:p>
            <a:br>
              <a:rPr lang="da-DK" altLang="ja-JP" sz="2200" dirty="0"/>
            </a:br>
            <a:br>
              <a:rPr lang="da-DK" altLang="ja-JP" sz="2200" dirty="0"/>
            </a:br>
            <a:r>
              <a:rPr lang="ja-JP" altLang="da-DK" sz="3600" dirty="0"/>
              <a:t>「風のがっこう公開講座」　第</a:t>
            </a:r>
            <a:r>
              <a:rPr lang="da-DK" altLang="ja-JP" sz="3600" dirty="0"/>
              <a:t>4</a:t>
            </a:r>
            <a:r>
              <a:rPr lang="ja-JP" altLang="da-DK" sz="3600" dirty="0"/>
              <a:t>回</a:t>
            </a:r>
            <a:br>
              <a:rPr lang="en-US" altLang="ja-JP" sz="3600" dirty="0"/>
            </a:br>
            <a:r>
              <a:rPr lang="ja-JP" altLang="da-DK" sz="2700" dirty="0"/>
              <a:t>日時：</a:t>
            </a:r>
            <a:r>
              <a:rPr lang="da-DK" altLang="ja-JP" sz="2700" dirty="0"/>
              <a:t>2023</a:t>
            </a:r>
            <a:r>
              <a:rPr lang="ja-JP" altLang="da-DK" sz="2700" dirty="0"/>
              <a:t>年</a:t>
            </a:r>
            <a:r>
              <a:rPr lang="da-DK" altLang="ja-JP" sz="2700" dirty="0"/>
              <a:t>8</a:t>
            </a:r>
            <a:r>
              <a:rPr lang="ja-JP" altLang="da-DK" sz="2700" dirty="0"/>
              <a:t>月</a:t>
            </a:r>
            <a:r>
              <a:rPr lang="da-DK" altLang="ja-JP" sz="2700" dirty="0"/>
              <a:t>7</a:t>
            </a:r>
            <a:r>
              <a:rPr lang="ja-JP" altLang="da-DK" sz="2700" dirty="0"/>
              <a:t>日（月）</a:t>
            </a:r>
            <a:r>
              <a:rPr lang="da-DK" altLang="ja-JP" sz="2700" dirty="0"/>
              <a:t>19</a:t>
            </a:r>
            <a:r>
              <a:rPr lang="ja-JP" altLang="da-DK" sz="2700" dirty="0"/>
              <a:t>時～</a:t>
            </a:r>
            <a:r>
              <a:rPr lang="da-DK" altLang="ja-JP" sz="2700" dirty="0"/>
              <a:t>21</a:t>
            </a:r>
            <a:r>
              <a:rPr lang="ja-JP" altLang="da-DK" sz="2700" dirty="0"/>
              <a:t>時</a:t>
            </a:r>
            <a:br>
              <a:rPr lang="da-DK" altLang="ja-JP" sz="2700" dirty="0"/>
            </a:br>
            <a:endParaRPr lang="da-DK" sz="2700" dirty="0"/>
          </a:p>
        </p:txBody>
      </p:sp>
      <p:sp>
        <p:nvSpPr>
          <p:cNvPr id="3" name="Pladsholder til indhold 2">
            <a:extLst>
              <a:ext uri="{FF2B5EF4-FFF2-40B4-BE49-F238E27FC236}">
                <a16:creationId xmlns:a16="http://schemas.microsoft.com/office/drawing/2014/main" id="{D70BDC17-3CB9-2BDE-2FC8-6249C0EE0C5E}"/>
              </a:ext>
            </a:extLst>
          </p:cNvPr>
          <p:cNvSpPr>
            <a:spLocks noGrp="1"/>
          </p:cNvSpPr>
          <p:nvPr>
            <p:ph idx="1"/>
          </p:nvPr>
        </p:nvSpPr>
        <p:spPr>
          <a:xfrm>
            <a:off x="457200" y="2204864"/>
            <a:ext cx="8229600" cy="3921299"/>
          </a:xfrm>
        </p:spPr>
        <p:txBody>
          <a:bodyPr>
            <a:normAutofit/>
          </a:bodyPr>
          <a:lstStyle/>
          <a:p>
            <a:pPr marL="0" indent="0">
              <a:buNone/>
            </a:pPr>
            <a:r>
              <a:rPr lang="ja-JP" altLang="da-DK" dirty="0"/>
              <a:t>テーマ：日本の財政（歳出）について考える</a:t>
            </a:r>
            <a:endParaRPr lang="da-DK" altLang="ja-JP" dirty="0"/>
          </a:p>
          <a:p>
            <a:pPr marL="0" indent="0">
              <a:buNone/>
            </a:pPr>
            <a:r>
              <a:rPr lang="ja-JP" altLang="da-DK" dirty="0"/>
              <a:t>・・</a:t>
            </a:r>
            <a:r>
              <a:rPr lang="ja-JP" altLang="da-DK" sz="2400" dirty="0"/>
              <a:t>日本の財政</a:t>
            </a:r>
            <a:r>
              <a:rPr lang="en-US" altLang="ja-JP" sz="2400" dirty="0"/>
              <a:t>(</a:t>
            </a:r>
            <a:r>
              <a:rPr lang="ja-JP" altLang="en-US" sz="2400" dirty="0"/>
              <a:t>歳出）</a:t>
            </a:r>
            <a:r>
              <a:rPr lang="ja-JP" altLang="da-DK" sz="2400" dirty="0"/>
              <a:t>は</a:t>
            </a:r>
            <a:endParaRPr lang="en-US" altLang="ja-JP" sz="2400" dirty="0"/>
          </a:p>
          <a:p>
            <a:pPr marL="0" indent="0">
              <a:buNone/>
            </a:pPr>
            <a:r>
              <a:rPr lang="ja-JP" altLang="en-US" sz="2400" dirty="0"/>
              <a:t>　　　　　</a:t>
            </a:r>
            <a:r>
              <a:rPr lang="ja-JP" altLang="da-DK" sz="2800" dirty="0">
                <a:solidFill>
                  <a:srgbClr val="0070C0"/>
                </a:solidFill>
              </a:rPr>
              <a:t>一般会計</a:t>
            </a:r>
            <a:endParaRPr lang="en-US" altLang="ja-JP" sz="2800" dirty="0">
              <a:solidFill>
                <a:srgbClr val="0070C0"/>
              </a:solidFill>
            </a:endParaRPr>
          </a:p>
          <a:p>
            <a:pPr marL="0" indent="0">
              <a:buNone/>
            </a:pPr>
            <a:r>
              <a:rPr lang="ja-JP" altLang="en-US" sz="2800" dirty="0">
                <a:solidFill>
                  <a:srgbClr val="0070C0"/>
                </a:solidFill>
              </a:rPr>
              <a:t>　　　　</a:t>
            </a:r>
            <a:r>
              <a:rPr lang="ja-JP" altLang="da-DK" sz="2800" dirty="0">
                <a:solidFill>
                  <a:srgbClr val="0070C0"/>
                </a:solidFill>
              </a:rPr>
              <a:t>特別会計</a:t>
            </a:r>
            <a:endParaRPr lang="en-US" altLang="ja-JP" sz="2800" dirty="0">
              <a:solidFill>
                <a:srgbClr val="0070C0"/>
              </a:solidFill>
            </a:endParaRPr>
          </a:p>
          <a:p>
            <a:pPr marL="0" indent="0">
              <a:buNone/>
            </a:pPr>
            <a:r>
              <a:rPr lang="ja-JP" altLang="en-US" sz="2400" dirty="0"/>
              <a:t>　　　　</a:t>
            </a:r>
            <a:r>
              <a:rPr lang="ja-JP" altLang="da-DK" sz="2400" dirty="0"/>
              <a:t>の二つに分かれています。</a:t>
            </a:r>
            <a:endParaRPr lang="en-US" altLang="ja-JP" sz="2400" dirty="0"/>
          </a:p>
          <a:p>
            <a:pPr marL="0" indent="0">
              <a:buNone/>
            </a:pPr>
            <a:r>
              <a:rPr lang="ja-JP" altLang="da-DK" sz="2400" dirty="0"/>
              <a:t>前回の講座では一般会計の歳出について語り合いましたが、</a:t>
            </a:r>
            <a:endParaRPr lang="en-US" altLang="ja-JP" sz="2400" dirty="0"/>
          </a:p>
          <a:p>
            <a:pPr marL="0" indent="0">
              <a:buNone/>
            </a:pPr>
            <a:r>
              <a:rPr lang="ja-JP" altLang="en-US" sz="2400" dirty="0">
                <a:solidFill>
                  <a:srgbClr val="0070C0"/>
                </a:solidFill>
              </a:rPr>
              <a:t>　　　　　　　　</a:t>
            </a:r>
            <a:r>
              <a:rPr lang="ja-JP" altLang="da-DK" sz="3600" dirty="0">
                <a:solidFill>
                  <a:srgbClr val="0070C0"/>
                </a:solidFill>
              </a:rPr>
              <a:t>本日は特別会計につい</a:t>
            </a:r>
            <a:r>
              <a:rPr lang="ja-JP" altLang="en-US" sz="3600" dirty="0">
                <a:solidFill>
                  <a:srgbClr val="0070C0"/>
                </a:solidFill>
              </a:rPr>
              <a:t>て</a:t>
            </a:r>
            <a:endParaRPr lang="da-DK" altLang="ja-JP" sz="3600" dirty="0"/>
          </a:p>
        </p:txBody>
      </p:sp>
    </p:spTree>
    <p:extLst>
      <p:ext uri="{BB962C8B-B14F-4D97-AF65-F5344CB8AC3E}">
        <p14:creationId xmlns:p14="http://schemas.microsoft.com/office/powerpoint/2010/main" val="3775949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DD39F7-2569-B24A-3761-97684381D5B9}"/>
              </a:ext>
            </a:extLst>
          </p:cNvPr>
          <p:cNvSpPr>
            <a:spLocks noGrp="1"/>
          </p:cNvSpPr>
          <p:nvPr>
            <p:ph type="title"/>
          </p:nvPr>
        </p:nvSpPr>
        <p:spPr/>
        <p:txBody>
          <a:bodyPr>
            <a:normAutofit/>
          </a:bodyPr>
          <a:lstStyle/>
          <a:p>
            <a:r>
              <a:rPr lang="ja-JP" altLang="da-DK" sz="4000" dirty="0">
                <a:solidFill>
                  <a:srgbClr val="00B0F0"/>
                </a:solidFill>
                <a:latin typeface="BIZ UDゴシック" panose="020B0400000000000000" pitchFamily="49" charset="-128"/>
                <a:ea typeface="BIZ UDゴシック" panose="020B0400000000000000" pitchFamily="49" charset="-128"/>
              </a:rPr>
              <a:t>③原子力損害賠償支援勘定</a:t>
            </a:r>
            <a:endParaRPr lang="da-DK" sz="4000" dirty="0">
              <a:solidFill>
                <a:srgbClr val="00B0F0"/>
              </a:solidFill>
              <a:latin typeface="BIZ UDゴシック" panose="020B0400000000000000" pitchFamily="49" charset="-128"/>
              <a:ea typeface="BIZ UDゴシック" panose="020B0400000000000000" pitchFamily="49" charset="-128"/>
            </a:endParaRPr>
          </a:p>
        </p:txBody>
      </p:sp>
      <p:sp>
        <p:nvSpPr>
          <p:cNvPr id="3" name="Pladsholder til indhold 2">
            <a:extLst>
              <a:ext uri="{FF2B5EF4-FFF2-40B4-BE49-F238E27FC236}">
                <a16:creationId xmlns:a16="http://schemas.microsoft.com/office/drawing/2014/main" id="{1274C672-8931-FE6C-EE92-F840E82498EB}"/>
              </a:ext>
            </a:extLst>
          </p:cNvPr>
          <p:cNvSpPr>
            <a:spLocks noGrp="1"/>
          </p:cNvSpPr>
          <p:nvPr>
            <p:ph idx="1"/>
          </p:nvPr>
        </p:nvSpPr>
        <p:spPr/>
        <p:txBody>
          <a:bodyPr>
            <a:normAutofit fontScale="92500" lnSpcReduction="10000"/>
          </a:bodyPr>
          <a:lstStyle/>
          <a:p>
            <a:pPr marL="0" indent="0">
              <a:buNone/>
            </a:pPr>
            <a:r>
              <a:rPr lang="ja-JP" altLang="da-DK" dirty="0"/>
              <a:t>目的：</a:t>
            </a:r>
            <a:endParaRPr lang="en-US" altLang="ja-JP" dirty="0"/>
          </a:p>
          <a:p>
            <a:pPr marL="0" indent="0">
              <a:buNone/>
            </a:pPr>
            <a:r>
              <a:rPr lang="ja-JP" altLang="da-DK" dirty="0"/>
              <a:t>政府（国）の経理を明確にするために設置された勘定で</a:t>
            </a:r>
            <a:r>
              <a:rPr lang="da-DK" altLang="ja-JP" dirty="0"/>
              <a:t>2020</a:t>
            </a:r>
            <a:r>
              <a:rPr lang="ja-JP" altLang="da-DK" dirty="0"/>
              <a:t>年の予算額約</a:t>
            </a:r>
            <a:r>
              <a:rPr lang="da-DK" altLang="ja-JP" dirty="0"/>
              <a:t>11.7</a:t>
            </a:r>
            <a:r>
              <a:rPr lang="ja-JP" altLang="da-DK" dirty="0"/>
              <a:t>兆円となっています。</a:t>
            </a:r>
            <a:endParaRPr lang="en-US" altLang="ja-JP" dirty="0"/>
          </a:p>
          <a:p>
            <a:pPr marL="0" indent="0">
              <a:buNone/>
            </a:pPr>
            <a:r>
              <a:rPr lang="ja-JP" altLang="da-DK" dirty="0"/>
              <a:t>つまり、この勘定では</a:t>
            </a:r>
            <a:endParaRPr lang="da-DK" altLang="ja-JP" dirty="0"/>
          </a:p>
          <a:p>
            <a:pPr marL="0" indent="0">
              <a:buNone/>
            </a:pPr>
            <a:r>
              <a:rPr lang="ja-JP" altLang="da-DK" dirty="0"/>
              <a:t>原子力発電による損害への賠償に必要な資金繰りへの支援を目的とし、賠償においては原子力損害賠償支援証券及び借入金が充てられ、借入金の償還は主に原子力事業者の負担となっています。但し利子分は一般会計からの繰入金を財源としています。</a:t>
            </a:r>
            <a:endParaRPr lang="da-DK" dirty="0"/>
          </a:p>
        </p:txBody>
      </p:sp>
    </p:spTree>
    <p:extLst>
      <p:ext uri="{BB962C8B-B14F-4D97-AF65-F5344CB8AC3E}">
        <p14:creationId xmlns:p14="http://schemas.microsoft.com/office/powerpoint/2010/main" val="606606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A9A79-4FD9-6893-F334-A1B7FBD2ACF4}"/>
              </a:ext>
            </a:extLst>
          </p:cNvPr>
          <p:cNvSpPr>
            <a:spLocks noGrp="1"/>
          </p:cNvSpPr>
          <p:nvPr>
            <p:ph type="title"/>
          </p:nvPr>
        </p:nvSpPr>
        <p:spPr>
          <a:xfrm>
            <a:off x="457200" y="274638"/>
            <a:ext cx="8229600" cy="706090"/>
          </a:xfrm>
        </p:spPr>
        <p:txBody>
          <a:bodyPr>
            <a:noAutofit/>
          </a:bodyPr>
          <a:lstStyle/>
          <a:p>
            <a:r>
              <a:rPr lang="ja-JP" altLang="da-DK" sz="3600" dirty="0">
                <a:latin typeface="BIZ UDゴシック" panose="020B0400000000000000" pitchFamily="49" charset="-128"/>
                <a:ea typeface="BIZ UDゴシック" panose="020B0400000000000000" pitchFamily="49" charset="-128"/>
              </a:rPr>
              <a:t>特別会計勘定の理解と意見について</a:t>
            </a:r>
            <a:endParaRPr lang="da-DK" sz="3600" dirty="0">
              <a:latin typeface="BIZ UDゴシック" panose="020B0400000000000000" pitchFamily="49" charset="-128"/>
              <a:ea typeface="BIZ UDゴシック" panose="020B0400000000000000" pitchFamily="49" charset="-128"/>
            </a:endParaRPr>
          </a:p>
        </p:txBody>
      </p:sp>
      <p:sp>
        <p:nvSpPr>
          <p:cNvPr id="3" name="Pladsholder til indhold 2">
            <a:extLst>
              <a:ext uri="{FF2B5EF4-FFF2-40B4-BE49-F238E27FC236}">
                <a16:creationId xmlns:a16="http://schemas.microsoft.com/office/drawing/2014/main" id="{ABECF2BD-BBF4-ECA1-5710-FC24A9A0A9DD}"/>
              </a:ext>
            </a:extLst>
          </p:cNvPr>
          <p:cNvSpPr>
            <a:spLocks noGrp="1"/>
          </p:cNvSpPr>
          <p:nvPr>
            <p:ph idx="1"/>
          </p:nvPr>
        </p:nvSpPr>
        <p:spPr>
          <a:xfrm>
            <a:off x="457200" y="1417638"/>
            <a:ext cx="8435280" cy="5251722"/>
          </a:xfrm>
        </p:spPr>
        <p:txBody>
          <a:bodyPr>
            <a:normAutofit fontScale="77500" lnSpcReduction="20000"/>
          </a:bodyPr>
          <a:lstStyle/>
          <a:p>
            <a:r>
              <a:rPr lang="ja-JP" altLang="da-DK" sz="2800" dirty="0">
                <a:latin typeface="BIZ UDゴシック" panose="020B0400000000000000" pitchFamily="49" charset="-128"/>
                <a:ea typeface="BIZ UDゴシック" panose="020B0400000000000000" pitchFamily="49" charset="-128"/>
              </a:rPr>
              <a:t>特別会計は例えば東日本大震災復興特別勘定など</a:t>
            </a:r>
            <a:r>
              <a:rPr lang="ja-JP" altLang="da-DK" sz="2800" dirty="0">
                <a:solidFill>
                  <a:srgbClr val="FF0000"/>
                </a:solidFill>
                <a:latin typeface="BIZ UDゴシック" panose="020B0400000000000000" pitchFamily="49" charset="-128"/>
                <a:ea typeface="BIZ UDゴシック" panose="020B0400000000000000" pitchFamily="49" charset="-128"/>
              </a:rPr>
              <a:t>その都度の状況に合わせ開設</a:t>
            </a:r>
            <a:r>
              <a:rPr lang="ja-JP" altLang="da-DK" sz="2800" dirty="0">
                <a:latin typeface="BIZ UDゴシック" panose="020B0400000000000000" pitchFamily="49" charset="-128"/>
                <a:ea typeface="BIZ UDゴシック" panose="020B0400000000000000" pitchFamily="49" charset="-128"/>
              </a:rPr>
              <a:t>されているのは解ります。</a:t>
            </a:r>
            <a:endParaRPr lang="en-US" altLang="ja-JP" sz="2800" dirty="0">
              <a:latin typeface="BIZ UDゴシック" panose="020B0400000000000000" pitchFamily="49" charset="-128"/>
              <a:ea typeface="BIZ UDゴシック" panose="020B0400000000000000" pitchFamily="49" charset="-128"/>
            </a:endParaRPr>
          </a:p>
          <a:p>
            <a:endParaRPr lang="en-US" altLang="ja-JP" sz="2800" dirty="0">
              <a:latin typeface="BIZ UDゴシック" panose="020B0400000000000000" pitchFamily="49" charset="-128"/>
              <a:ea typeface="BIZ UDゴシック" panose="020B0400000000000000" pitchFamily="49" charset="-128"/>
            </a:endParaRPr>
          </a:p>
          <a:p>
            <a:r>
              <a:rPr lang="ja-JP" altLang="da-DK" sz="2800" dirty="0">
                <a:latin typeface="BIZ UDゴシック" panose="020B0400000000000000" pitchFamily="49" charset="-128"/>
                <a:ea typeface="BIZ UDゴシック" panose="020B0400000000000000" pitchFamily="49" charset="-128"/>
              </a:rPr>
              <a:t>一方電源開発促進勘定で、</a:t>
            </a:r>
            <a:r>
              <a:rPr lang="ja-JP" altLang="da-DK" sz="2800" dirty="0">
                <a:solidFill>
                  <a:srgbClr val="FF0000"/>
                </a:solidFill>
                <a:latin typeface="BIZ UDゴシック" panose="020B0400000000000000" pitchFamily="49" charset="-128"/>
                <a:ea typeface="BIZ UDゴシック" panose="020B0400000000000000" pitchFamily="49" charset="-128"/>
              </a:rPr>
              <a:t>電源開発が</a:t>
            </a:r>
            <a:r>
              <a:rPr lang="da-DK" altLang="ja-JP" sz="2800" dirty="0">
                <a:solidFill>
                  <a:srgbClr val="FF0000"/>
                </a:solidFill>
                <a:latin typeface="BIZ UDゴシック" panose="020B0400000000000000" pitchFamily="49" charset="-128"/>
                <a:ea typeface="BIZ UDゴシック" panose="020B0400000000000000" pitchFamily="49" charset="-128"/>
              </a:rPr>
              <a:t>2004</a:t>
            </a:r>
            <a:r>
              <a:rPr lang="ja-JP" altLang="da-DK" sz="2800" dirty="0">
                <a:solidFill>
                  <a:srgbClr val="FF0000"/>
                </a:solidFill>
                <a:latin typeface="BIZ UDゴシック" panose="020B0400000000000000" pitchFamily="49" charset="-128"/>
                <a:ea typeface="BIZ UDゴシック" panose="020B0400000000000000" pitchFamily="49" charset="-128"/>
              </a:rPr>
              <a:t>年</a:t>
            </a:r>
            <a:r>
              <a:rPr lang="da-DK" altLang="ja-JP" sz="2800" dirty="0">
                <a:solidFill>
                  <a:srgbClr val="FF0000"/>
                </a:solidFill>
                <a:latin typeface="BIZ UDゴシック" panose="020B0400000000000000" pitchFamily="49" charset="-128"/>
                <a:ea typeface="BIZ UDゴシック" panose="020B0400000000000000" pitchFamily="49" charset="-128"/>
              </a:rPr>
              <a:t>10</a:t>
            </a:r>
            <a:r>
              <a:rPr lang="ja-JP" altLang="da-DK" sz="2800" dirty="0">
                <a:solidFill>
                  <a:srgbClr val="FF0000"/>
                </a:solidFill>
                <a:latin typeface="BIZ UDゴシック" panose="020B0400000000000000" pitchFamily="49" charset="-128"/>
                <a:ea typeface="BIZ UDゴシック" panose="020B0400000000000000" pitchFamily="49" charset="-128"/>
              </a:rPr>
              <a:t>月上場し株式会社</a:t>
            </a:r>
            <a:r>
              <a:rPr lang="ja-JP" altLang="da-DK" sz="2800" dirty="0">
                <a:latin typeface="BIZ UDゴシック" panose="020B0400000000000000" pitchFamily="49" charset="-128"/>
                <a:ea typeface="BIZ UDゴシック" panose="020B0400000000000000" pitchFamily="49" charset="-128"/>
              </a:rPr>
              <a:t>になった以降も国が継続して支援するのは、独立採算制を基本とする特別勘定に反するものではないかと思えます。</a:t>
            </a:r>
            <a:endParaRPr lang="en-US" altLang="ja-JP" sz="2800" dirty="0">
              <a:latin typeface="BIZ UDゴシック" panose="020B0400000000000000" pitchFamily="49" charset="-128"/>
              <a:ea typeface="BIZ UDゴシック" panose="020B0400000000000000" pitchFamily="49" charset="-128"/>
            </a:endParaRPr>
          </a:p>
          <a:p>
            <a:pPr marL="0" indent="0">
              <a:buNone/>
            </a:pPr>
            <a:endParaRPr lang="en-US" altLang="ja-JP" sz="2800" dirty="0">
              <a:latin typeface="BIZ UDゴシック" panose="020B0400000000000000" pitchFamily="49" charset="-128"/>
              <a:ea typeface="BIZ UDゴシック" panose="020B0400000000000000" pitchFamily="49" charset="-128"/>
            </a:endParaRPr>
          </a:p>
          <a:p>
            <a:r>
              <a:rPr lang="ja-JP" altLang="da-DK" sz="2800" dirty="0">
                <a:latin typeface="BIZ UDゴシック" panose="020B0400000000000000" pitchFamily="49" charset="-128"/>
                <a:ea typeface="BIZ UDゴシック" panose="020B0400000000000000" pitchFamily="49" charset="-128"/>
              </a:rPr>
              <a:t>何故ならば</a:t>
            </a:r>
            <a:r>
              <a:rPr lang="ja-JP" altLang="en-US" sz="2800" dirty="0">
                <a:latin typeface="BIZ UDゴシック" panose="020B0400000000000000" pitchFamily="49" charset="-128"/>
                <a:ea typeface="BIZ UDゴシック" panose="020B0400000000000000" pitchFamily="49" charset="-128"/>
              </a:rPr>
              <a:t>、</a:t>
            </a:r>
            <a:r>
              <a:rPr lang="ja-JP" altLang="da-DK" sz="2800" dirty="0">
                <a:solidFill>
                  <a:srgbClr val="FF0000"/>
                </a:solidFill>
                <a:latin typeface="BIZ UDゴシック" panose="020B0400000000000000" pitchFamily="49" charset="-128"/>
                <a:ea typeface="BIZ UDゴシック" panose="020B0400000000000000" pitchFamily="49" charset="-128"/>
              </a:rPr>
              <a:t>電源開発</a:t>
            </a:r>
            <a:r>
              <a:rPr lang="da-DK" altLang="ja-JP" sz="2800" dirty="0">
                <a:solidFill>
                  <a:srgbClr val="FF0000"/>
                </a:solidFill>
                <a:latin typeface="BIZ UDゴシック" panose="020B0400000000000000" pitchFamily="49" charset="-128"/>
                <a:ea typeface="BIZ UDゴシック" panose="020B0400000000000000" pitchFamily="49" charset="-128"/>
              </a:rPr>
              <a:t>(</a:t>
            </a:r>
            <a:r>
              <a:rPr lang="ja-JP" altLang="da-DK" sz="2800" dirty="0">
                <a:solidFill>
                  <a:srgbClr val="FF0000"/>
                </a:solidFill>
                <a:latin typeface="BIZ UDゴシック" panose="020B0400000000000000" pitchFamily="49" charset="-128"/>
                <a:ea typeface="BIZ UDゴシック" panose="020B0400000000000000" pitchFamily="49" charset="-128"/>
              </a:rPr>
              <a:t>株）</a:t>
            </a:r>
            <a:r>
              <a:rPr lang="ja-JP" altLang="da-DK" sz="2800" dirty="0">
                <a:latin typeface="BIZ UDゴシック" panose="020B0400000000000000" pitchFamily="49" charset="-128"/>
                <a:ea typeface="BIZ UDゴシック" panose="020B0400000000000000" pitchFamily="49" charset="-128"/>
              </a:rPr>
              <a:t>は国内に約</a:t>
            </a:r>
            <a:r>
              <a:rPr lang="da-DK" altLang="ja-JP" sz="2800" dirty="0">
                <a:latin typeface="BIZ UDゴシック" panose="020B0400000000000000" pitchFamily="49" charset="-128"/>
                <a:ea typeface="BIZ UDゴシック" panose="020B0400000000000000" pitchFamily="49" charset="-128"/>
              </a:rPr>
              <a:t>1</a:t>
            </a:r>
            <a:r>
              <a:rPr lang="ja-JP" altLang="da-DK" sz="2800" dirty="0">
                <a:latin typeface="BIZ UDゴシック" panose="020B0400000000000000" pitchFamily="49" charset="-128"/>
                <a:ea typeface="BIZ UDゴシック" panose="020B0400000000000000" pitchFamily="49" charset="-128"/>
              </a:rPr>
              <a:t>、</a:t>
            </a:r>
            <a:r>
              <a:rPr lang="da-DK" altLang="ja-JP" sz="2800" dirty="0">
                <a:latin typeface="BIZ UDゴシック" panose="020B0400000000000000" pitchFamily="49" charset="-128"/>
                <a:ea typeface="BIZ UDゴシック" panose="020B0400000000000000" pitchFamily="49" charset="-128"/>
              </a:rPr>
              <a:t>800</a:t>
            </a:r>
            <a:r>
              <a:rPr lang="ja-JP" altLang="da-DK" sz="2800" dirty="0">
                <a:latin typeface="BIZ UDゴシック" panose="020B0400000000000000" pitchFamily="49" charset="-128"/>
                <a:ea typeface="BIZ UDゴシック" panose="020B0400000000000000" pitchFamily="49" charset="-128"/>
              </a:rPr>
              <a:t>万ｋ</a:t>
            </a:r>
            <a:r>
              <a:rPr lang="da-DK" altLang="ja-JP" sz="2800" dirty="0">
                <a:latin typeface="BIZ UDゴシック" panose="020B0400000000000000" pitchFamily="49" charset="-128"/>
                <a:ea typeface="BIZ UDゴシック" panose="020B0400000000000000" pitchFamily="49" charset="-128"/>
              </a:rPr>
              <a:t>W</a:t>
            </a:r>
            <a:r>
              <a:rPr lang="ja-JP" altLang="da-DK" sz="2800" dirty="0">
                <a:latin typeface="BIZ UDゴシック" panose="020B0400000000000000" pitchFamily="49" charset="-128"/>
                <a:ea typeface="BIZ UDゴシック" panose="020B0400000000000000" pitchFamily="49" charset="-128"/>
              </a:rPr>
              <a:t>の発電設備と国外に約</a:t>
            </a:r>
            <a:r>
              <a:rPr lang="da-DK" altLang="ja-JP" sz="2800" dirty="0">
                <a:latin typeface="BIZ UDゴシック" panose="020B0400000000000000" pitchFamily="49" charset="-128"/>
                <a:ea typeface="BIZ UDゴシック" panose="020B0400000000000000" pitchFamily="49" charset="-128"/>
              </a:rPr>
              <a:t>800</a:t>
            </a:r>
            <a:r>
              <a:rPr lang="ja-JP" altLang="da-DK" sz="2800" dirty="0">
                <a:latin typeface="BIZ UDゴシック" panose="020B0400000000000000" pitchFamily="49" charset="-128"/>
                <a:ea typeface="BIZ UDゴシック" panose="020B0400000000000000" pitchFamily="49" charset="-128"/>
              </a:rPr>
              <a:t>万ｋ</a:t>
            </a:r>
            <a:r>
              <a:rPr lang="da-DK" altLang="ja-JP" sz="2800" dirty="0">
                <a:latin typeface="BIZ UDゴシック" panose="020B0400000000000000" pitchFamily="49" charset="-128"/>
                <a:ea typeface="BIZ UDゴシック" panose="020B0400000000000000" pitchFamily="49" charset="-128"/>
              </a:rPr>
              <a:t>W</a:t>
            </a:r>
            <a:r>
              <a:rPr lang="ja-JP" altLang="da-DK" sz="2800" dirty="0">
                <a:latin typeface="BIZ UDゴシック" panose="020B0400000000000000" pitchFamily="49" charset="-128"/>
                <a:ea typeface="BIZ UDゴシック" panose="020B0400000000000000" pitchFamily="49" charset="-128"/>
              </a:rPr>
              <a:t>の発電設備を持ち売上高（単体））は約</a:t>
            </a:r>
            <a:r>
              <a:rPr lang="da-DK" altLang="ja-JP" sz="2800" dirty="0">
                <a:latin typeface="BIZ UDゴシック" panose="020B0400000000000000" pitchFamily="49" charset="-128"/>
                <a:ea typeface="BIZ UDゴシック" panose="020B0400000000000000" pitchFamily="49" charset="-128"/>
              </a:rPr>
              <a:t>1.3</a:t>
            </a:r>
            <a:r>
              <a:rPr lang="ja-JP" altLang="da-DK" sz="2800" dirty="0">
                <a:latin typeface="BIZ UDゴシック" panose="020B0400000000000000" pitchFamily="49" charset="-128"/>
                <a:ea typeface="BIZ UDゴシック" panose="020B0400000000000000" pitchFamily="49" charset="-128"/>
              </a:rPr>
              <a:t>兆円で黒字経営を維持している事業団体です。国からの支援の必要があるかどうか、</a:t>
            </a:r>
            <a:r>
              <a:rPr lang="ja-JP" altLang="da-DK" sz="2800" dirty="0">
                <a:solidFill>
                  <a:srgbClr val="FF0000"/>
                </a:solidFill>
                <a:latin typeface="BIZ UDゴシック" panose="020B0400000000000000" pitchFamily="49" charset="-128"/>
                <a:ea typeface="BIZ UDゴシック" panose="020B0400000000000000" pitchFamily="49" charset="-128"/>
              </a:rPr>
              <a:t>検討する時期</a:t>
            </a:r>
            <a:r>
              <a:rPr lang="ja-JP" altLang="da-DK" sz="2800" dirty="0">
                <a:latin typeface="BIZ UDゴシック" panose="020B0400000000000000" pitchFamily="49" charset="-128"/>
                <a:ea typeface="BIZ UDゴシック" panose="020B0400000000000000" pitchFamily="49" charset="-128"/>
              </a:rPr>
              <a:t>に入っているように思えるためです。</a:t>
            </a:r>
            <a:endParaRPr lang="da-DK" altLang="ja-JP" sz="2800" dirty="0">
              <a:latin typeface="BIZ UDゴシック" panose="020B0400000000000000" pitchFamily="49" charset="-128"/>
              <a:ea typeface="BIZ UDゴシック" panose="020B0400000000000000" pitchFamily="49" charset="-128"/>
            </a:endParaRPr>
          </a:p>
          <a:p>
            <a:endParaRPr lang="da-DK" altLang="ja-JP" sz="3100" dirty="0"/>
          </a:p>
          <a:p>
            <a:pPr marL="0" indent="0">
              <a:buNone/>
            </a:pPr>
            <a:r>
              <a:rPr lang="ja-JP" altLang="da-DK" sz="2600" dirty="0">
                <a:latin typeface="BIZ UDゴシック" panose="020B0400000000000000" pitchFamily="49" charset="-128"/>
                <a:ea typeface="BIZ UDゴシック" panose="020B0400000000000000" pitchFamily="49" charset="-128"/>
              </a:rPr>
              <a:t>デンマーク・ウアンホイにて　</a:t>
            </a:r>
            <a:endParaRPr lang="da-DK" altLang="ja-JP" sz="2600" dirty="0">
              <a:latin typeface="BIZ UDゴシック" panose="020B0400000000000000" pitchFamily="49" charset="-128"/>
              <a:ea typeface="BIZ UDゴシック" panose="020B0400000000000000" pitchFamily="49" charset="-128"/>
            </a:endParaRPr>
          </a:p>
          <a:p>
            <a:pPr marL="0" indent="0">
              <a:buNone/>
            </a:pPr>
            <a:r>
              <a:rPr lang="da-DK" altLang="ja-JP" sz="2600" dirty="0">
                <a:latin typeface="BIZ UDゴシック" panose="020B0400000000000000" pitchFamily="49" charset="-128"/>
                <a:ea typeface="BIZ UDゴシック" panose="020B0400000000000000" pitchFamily="49" charset="-128"/>
              </a:rPr>
              <a:t>2023</a:t>
            </a:r>
            <a:r>
              <a:rPr lang="ja-JP" altLang="da-DK" sz="2600" dirty="0">
                <a:latin typeface="BIZ UDゴシック" panose="020B0400000000000000" pitchFamily="49" charset="-128"/>
                <a:ea typeface="BIZ UDゴシック" panose="020B0400000000000000" pitchFamily="49" charset="-128"/>
              </a:rPr>
              <a:t>年</a:t>
            </a:r>
            <a:r>
              <a:rPr lang="da-DK" altLang="ja-JP" sz="2600" dirty="0">
                <a:latin typeface="BIZ UDゴシック" panose="020B0400000000000000" pitchFamily="49" charset="-128"/>
                <a:ea typeface="BIZ UDゴシック" panose="020B0400000000000000" pitchFamily="49" charset="-128"/>
              </a:rPr>
              <a:t>7</a:t>
            </a:r>
            <a:r>
              <a:rPr lang="ja-JP" altLang="da-DK" sz="2600" dirty="0">
                <a:latin typeface="BIZ UDゴシック" panose="020B0400000000000000" pitchFamily="49" charset="-128"/>
                <a:ea typeface="BIZ UDゴシック" panose="020B0400000000000000" pitchFamily="49" charset="-128"/>
              </a:rPr>
              <a:t>月</a:t>
            </a:r>
            <a:r>
              <a:rPr lang="da-DK" altLang="ja-JP" sz="2600" dirty="0">
                <a:latin typeface="BIZ UDゴシック" panose="020B0400000000000000" pitchFamily="49" charset="-128"/>
                <a:ea typeface="BIZ UDゴシック" panose="020B0400000000000000" pitchFamily="49" charset="-128"/>
              </a:rPr>
              <a:t>31</a:t>
            </a:r>
            <a:r>
              <a:rPr lang="ja-JP" altLang="da-DK" sz="2600" dirty="0">
                <a:latin typeface="BIZ UDゴシック" panose="020B0400000000000000" pitchFamily="49" charset="-128"/>
                <a:ea typeface="BIZ UDゴシック" panose="020B0400000000000000" pitchFamily="49" charset="-128"/>
              </a:rPr>
              <a:t>日</a:t>
            </a:r>
            <a:endParaRPr lang="da-DK" altLang="ja-JP" sz="2600" dirty="0">
              <a:latin typeface="BIZ UDゴシック" panose="020B0400000000000000" pitchFamily="49" charset="-128"/>
              <a:ea typeface="BIZ UDゴシック" panose="020B0400000000000000" pitchFamily="49" charset="-128"/>
            </a:endParaRPr>
          </a:p>
          <a:p>
            <a:pPr marL="0" indent="0">
              <a:buNone/>
            </a:pPr>
            <a:r>
              <a:rPr lang="ja-JP" altLang="da-DK" sz="2600" dirty="0">
                <a:latin typeface="BIZ UDゴシック" panose="020B0400000000000000" pitchFamily="49" charset="-128"/>
                <a:ea typeface="BIZ UDゴシック" panose="020B0400000000000000" pitchFamily="49" charset="-128"/>
              </a:rPr>
              <a:t>ケンジ　ステファン　スズキ</a:t>
            </a:r>
            <a:endParaRPr lang="da-DK" altLang="ja-JP" sz="2600" dirty="0">
              <a:latin typeface="BIZ UDゴシック" panose="020B0400000000000000" pitchFamily="49" charset="-128"/>
              <a:ea typeface="BIZ UDゴシック" panose="020B0400000000000000" pitchFamily="49" charset="-128"/>
            </a:endParaRPr>
          </a:p>
          <a:p>
            <a:pPr marL="0" indent="0">
              <a:buNone/>
            </a:pPr>
            <a:endParaRPr lang="da-DK" altLang="ja-JP" dirty="0"/>
          </a:p>
          <a:p>
            <a:endParaRPr lang="da-DK" altLang="ja-JP" dirty="0"/>
          </a:p>
          <a:p>
            <a:endParaRPr lang="da-DK" altLang="ja-JP" dirty="0"/>
          </a:p>
          <a:p>
            <a:endParaRPr lang="da-DK" altLang="ja-JP" dirty="0"/>
          </a:p>
          <a:p>
            <a:endParaRPr lang="da-DK" dirty="0"/>
          </a:p>
        </p:txBody>
      </p:sp>
    </p:spTree>
    <p:extLst>
      <p:ext uri="{BB962C8B-B14F-4D97-AF65-F5344CB8AC3E}">
        <p14:creationId xmlns:p14="http://schemas.microsoft.com/office/powerpoint/2010/main" val="398119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79A12-ECB2-AE18-AE63-0DCFB1A3985D}"/>
              </a:ext>
            </a:extLst>
          </p:cNvPr>
          <p:cNvSpPr>
            <a:spLocks noGrp="1"/>
          </p:cNvSpPr>
          <p:nvPr>
            <p:ph type="title"/>
          </p:nvPr>
        </p:nvSpPr>
        <p:spPr>
          <a:xfrm>
            <a:off x="457200" y="274638"/>
            <a:ext cx="8229600" cy="562074"/>
          </a:xfrm>
        </p:spPr>
        <p:txBody>
          <a:bodyPr>
            <a:normAutofit fontScale="90000"/>
          </a:bodyPr>
          <a:lstStyle/>
          <a:p>
            <a:r>
              <a:rPr lang="ja-JP" altLang="da-DK" dirty="0"/>
              <a:t>特別会計とは</a:t>
            </a:r>
            <a:endParaRPr lang="da-DK" dirty="0"/>
          </a:p>
        </p:txBody>
      </p:sp>
      <p:sp>
        <p:nvSpPr>
          <p:cNvPr id="3" name="Pladsholder til indhold 2">
            <a:extLst>
              <a:ext uri="{FF2B5EF4-FFF2-40B4-BE49-F238E27FC236}">
                <a16:creationId xmlns:a16="http://schemas.microsoft.com/office/drawing/2014/main" id="{A82DB4B6-E7FC-B080-F80D-F4A3BBE87072}"/>
              </a:ext>
            </a:extLst>
          </p:cNvPr>
          <p:cNvSpPr>
            <a:spLocks noGrp="1"/>
          </p:cNvSpPr>
          <p:nvPr>
            <p:ph idx="1"/>
          </p:nvPr>
        </p:nvSpPr>
        <p:spPr>
          <a:xfrm>
            <a:off x="457200" y="1052736"/>
            <a:ext cx="8229600" cy="5184576"/>
          </a:xfrm>
        </p:spPr>
        <p:txBody>
          <a:bodyPr>
            <a:normAutofit fontScale="85000" lnSpcReduction="10000"/>
          </a:bodyPr>
          <a:lstStyle/>
          <a:p>
            <a:pPr marL="0" indent="0">
              <a:buNone/>
            </a:pPr>
            <a:r>
              <a:rPr lang="ja-JP" altLang="da-DK" sz="3100" dirty="0">
                <a:latin typeface="BIZ UD明朝 Medium" panose="02020500000000000000" pitchFamily="17" charset="-128"/>
                <a:ea typeface="BIZ UD明朝 Medium" panose="02020500000000000000" pitchFamily="17" charset="-128"/>
              </a:rPr>
              <a:t>財政法（昭和</a:t>
            </a:r>
            <a:r>
              <a:rPr lang="da-DK" altLang="ja-JP" sz="3100" dirty="0">
                <a:latin typeface="BIZ UD明朝 Medium" panose="02020500000000000000" pitchFamily="17" charset="-128"/>
                <a:ea typeface="BIZ UD明朝 Medium" panose="02020500000000000000" pitchFamily="17" charset="-128"/>
              </a:rPr>
              <a:t>22</a:t>
            </a:r>
            <a:r>
              <a:rPr lang="ja-JP" altLang="da-DK" sz="3100" dirty="0">
                <a:latin typeface="BIZ UD明朝 Medium" panose="02020500000000000000" pitchFamily="17" charset="-128"/>
                <a:ea typeface="BIZ UD明朝 Medium" panose="02020500000000000000" pitchFamily="17" charset="-128"/>
              </a:rPr>
              <a:t>年法律第</a:t>
            </a:r>
            <a:r>
              <a:rPr lang="da-DK" altLang="ja-JP" sz="3100" dirty="0">
                <a:latin typeface="BIZ UD明朝 Medium" panose="02020500000000000000" pitchFamily="17" charset="-128"/>
                <a:ea typeface="BIZ UD明朝 Medium" panose="02020500000000000000" pitchFamily="17" charset="-128"/>
              </a:rPr>
              <a:t>34</a:t>
            </a:r>
            <a:r>
              <a:rPr lang="ja-JP" altLang="da-DK" sz="3100" dirty="0">
                <a:latin typeface="BIZ UD明朝 Medium" panose="02020500000000000000" pitchFamily="17" charset="-128"/>
                <a:ea typeface="BIZ UD明朝 Medium" panose="02020500000000000000" pitchFamily="17" charset="-128"/>
              </a:rPr>
              <a:t>号第</a:t>
            </a:r>
            <a:r>
              <a:rPr lang="da-DK" altLang="ja-JP" sz="3100" dirty="0">
                <a:latin typeface="BIZ UD明朝 Medium" panose="02020500000000000000" pitchFamily="17" charset="-128"/>
                <a:ea typeface="BIZ UD明朝 Medium" panose="02020500000000000000" pitchFamily="17" charset="-128"/>
              </a:rPr>
              <a:t>13</a:t>
            </a:r>
            <a:r>
              <a:rPr lang="ja-JP" altLang="da-DK" sz="3100" dirty="0">
                <a:latin typeface="BIZ UD明朝 Medium" panose="02020500000000000000" pitchFamily="17" charset="-128"/>
                <a:ea typeface="BIZ UD明朝 Medium" panose="02020500000000000000" pitchFamily="17" charset="-128"/>
              </a:rPr>
              <a:t>号の</a:t>
            </a:r>
            <a:r>
              <a:rPr lang="da-DK" altLang="ja-JP" sz="3100" dirty="0">
                <a:latin typeface="BIZ UD明朝 Medium" panose="02020500000000000000" pitchFamily="17" charset="-128"/>
                <a:ea typeface="BIZ UD明朝 Medium" panose="02020500000000000000" pitchFamily="17" charset="-128"/>
              </a:rPr>
              <a:t>2</a:t>
            </a:r>
            <a:r>
              <a:rPr lang="ja-JP" altLang="da-DK" sz="3100" dirty="0">
                <a:latin typeface="BIZ UD明朝 Medium" panose="02020500000000000000" pitchFamily="17" charset="-128"/>
                <a:ea typeface="BIZ UD明朝 Medium" panose="02020500000000000000" pitchFamily="17" charset="-128"/>
              </a:rPr>
              <a:t>項</a:t>
            </a:r>
            <a:r>
              <a:rPr lang="da-DK" altLang="ja-JP" sz="3100" dirty="0">
                <a:latin typeface="BIZ UD明朝 Medium" panose="02020500000000000000" pitchFamily="17" charset="-128"/>
                <a:ea typeface="BIZ UD明朝 Medium" panose="02020500000000000000" pitchFamily="17" charset="-128"/>
              </a:rPr>
              <a:t>)</a:t>
            </a:r>
            <a:r>
              <a:rPr lang="ja-JP" altLang="en-US" sz="3100" dirty="0">
                <a:latin typeface="BIZ UD明朝 Medium" panose="02020500000000000000" pitchFamily="17" charset="-128"/>
                <a:ea typeface="BIZ UD明朝 Medium" panose="02020500000000000000" pitchFamily="17" charset="-128"/>
              </a:rPr>
              <a:t>によると</a:t>
            </a:r>
            <a:endParaRPr lang="da-DK" altLang="ja-JP" sz="3100" dirty="0">
              <a:latin typeface="BIZ UD明朝 Medium" panose="02020500000000000000" pitchFamily="17" charset="-128"/>
              <a:ea typeface="BIZ UD明朝 Medium" panose="02020500000000000000" pitchFamily="17" charset="-128"/>
            </a:endParaRPr>
          </a:p>
          <a:p>
            <a:r>
              <a:rPr lang="ja-JP" altLang="da-DK" sz="3600" dirty="0">
                <a:latin typeface="BIZ UD明朝 Medium" panose="02020500000000000000" pitchFamily="17" charset="-128"/>
                <a:ea typeface="BIZ UD明朝 Medium" panose="02020500000000000000" pitchFamily="17" charset="-128"/>
              </a:rPr>
              <a:t>国が特定の事業を行う場合</a:t>
            </a:r>
            <a:r>
              <a:rPr lang="ja-JP" altLang="en-US" sz="3600" dirty="0">
                <a:latin typeface="BIZ UD明朝 Medium" panose="02020500000000000000" pitchFamily="17" charset="-128"/>
                <a:ea typeface="BIZ UD明朝 Medium" panose="02020500000000000000" pitchFamily="17" charset="-128"/>
              </a:rPr>
              <a:t>、</a:t>
            </a:r>
            <a:r>
              <a:rPr lang="ja-JP" altLang="da-DK" sz="3600" dirty="0">
                <a:latin typeface="BIZ UD明朝 Medium" panose="02020500000000000000" pitchFamily="17" charset="-128"/>
                <a:ea typeface="BIZ UD明朝 Medium" panose="02020500000000000000" pitchFamily="17" charset="-128"/>
              </a:rPr>
              <a:t>特定の資金を保有し、その運用を行う場合の会計</a:t>
            </a:r>
            <a:r>
              <a:rPr lang="ja-JP" altLang="en-US" sz="3600" dirty="0">
                <a:latin typeface="BIZ UD明朝 Medium" panose="02020500000000000000" pitchFamily="17" charset="-128"/>
                <a:ea typeface="BIZ UD明朝 Medium" panose="02020500000000000000" pitchFamily="17" charset="-128"/>
              </a:rPr>
              <a:t>をいう。</a:t>
            </a:r>
            <a:endParaRPr lang="en-US" altLang="ja-JP" sz="3600" dirty="0">
              <a:latin typeface="BIZ UD明朝 Medium" panose="02020500000000000000" pitchFamily="17" charset="-128"/>
              <a:ea typeface="BIZ UD明朝 Medium" panose="02020500000000000000" pitchFamily="17" charset="-128"/>
            </a:endParaRPr>
          </a:p>
          <a:p>
            <a:r>
              <a:rPr lang="ja-JP" altLang="da-DK" sz="3600" dirty="0">
                <a:latin typeface="BIZ UD明朝 Medium" panose="02020500000000000000" pitchFamily="17" charset="-128"/>
                <a:ea typeface="BIZ UD明朝 Medium" panose="02020500000000000000" pitchFamily="17" charset="-128"/>
              </a:rPr>
              <a:t>原則は独立採算制であるとしています。</a:t>
            </a:r>
            <a:endParaRPr lang="da-DK" altLang="ja-JP" sz="3600" dirty="0">
              <a:latin typeface="BIZ UD明朝 Medium" panose="02020500000000000000" pitchFamily="17" charset="-128"/>
              <a:ea typeface="BIZ UD明朝 Medium" panose="02020500000000000000" pitchFamily="17" charset="-128"/>
            </a:endParaRPr>
          </a:p>
          <a:p>
            <a:r>
              <a:rPr lang="ja-JP" altLang="da-DK" sz="3600" dirty="0">
                <a:latin typeface="BIZ UD明朝 Medium" panose="02020500000000000000" pitchFamily="17" charset="-128"/>
                <a:ea typeface="BIZ UD明朝 Medium" panose="02020500000000000000" pitchFamily="17" charset="-128"/>
              </a:rPr>
              <a:t>特別会計の予算総額は約</a:t>
            </a:r>
            <a:r>
              <a:rPr lang="da-DK" altLang="ja-JP" sz="3600" dirty="0">
                <a:latin typeface="BIZ UD明朝 Medium" panose="02020500000000000000" pitchFamily="17" charset="-128"/>
                <a:ea typeface="BIZ UD明朝 Medium" panose="02020500000000000000" pitchFamily="17" charset="-128"/>
              </a:rPr>
              <a:t>390</a:t>
            </a:r>
            <a:r>
              <a:rPr lang="ja-JP" altLang="da-DK" sz="3600" dirty="0">
                <a:latin typeface="BIZ UD明朝 Medium" panose="02020500000000000000" pitchFamily="17" charset="-128"/>
                <a:ea typeface="BIZ UD明朝 Medium" panose="02020500000000000000" pitchFamily="17" charset="-128"/>
              </a:rPr>
              <a:t>兆円ですが、会計上の重複があるため純額はこの約半分でさらにその半分は国債の償還費と言われています。</a:t>
            </a:r>
            <a:endParaRPr lang="da-DK" altLang="ja-JP" sz="3600" dirty="0">
              <a:latin typeface="BIZ UD明朝 Medium" panose="02020500000000000000" pitchFamily="17" charset="-128"/>
              <a:ea typeface="BIZ UD明朝 Medium" panose="02020500000000000000" pitchFamily="17" charset="-128"/>
            </a:endParaRPr>
          </a:p>
          <a:p>
            <a:r>
              <a:rPr lang="ja-JP" altLang="da-DK" sz="3600" dirty="0">
                <a:latin typeface="BIZ UD明朝 Medium" panose="02020500000000000000" pitchFamily="17" charset="-128"/>
                <a:ea typeface="BIZ UD明朝 Medium" panose="02020500000000000000" pitchFamily="17" charset="-128"/>
              </a:rPr>
              <a:t>これらの事業の原則は独立採算制ですが、事業運営は一般会計からの資金が繰り込まれています。</a:t>
            </a:r>
            <a:endParaRPr lang="en-US" altLang="ja-JP" sz="3600" dirty="0">
              <a:latin typeface="BIZ UD明朝 Medium" panose="02020500000000000000" pitchFamily="17" charset="-128"/>
              <a:ea typeface="BIZ UD明朝 Medium" panose="02020500000000000000" pitchFamily="17" charset="-128"/>
            </a:endParaRPr>
          </a:p>
          <a:p>
            <a:endParaRPr lang="en-US" altLang="ja-JP" sz="3600" dirty="0">
              <a:latin typeface="BIZ UD明朝 Medium" panose="02020500000000000000" pitchFamily="17" charset="-128"/>
              <a:ea typeface="BIZ UD明朝 Medium" panose="02020500000000000000" pitchFamily="17" charset="-128"/>
            </a:endParaRPr>
          </a:p>
          <a:p>
            <a:pPr marL="0" indent="0">
              <a:buNone/>
            </a:pPr>
            <a:endParaRPr lang="en-US" altLang="ja-JP" sz="3000" dirty="0">
              <a:latin typeface="BIZ UD明朝 Medium" panose="02020500000000000000" pitchFamily="17" charset="-128"/>
              <a:ea typeface="BIZ UD明朝 Medium" panose="02020500000000000000" pitchFamily="17" charset="-128"/>
            </a:endParaRPr>
          </a:p>
          <a:p>
            <a:pPr marL="0" indent="0">
              <a:buNone/>
            </a:pPr>
            <a:endParaRPr lang="da-DK"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233675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DDC5BE-9E1E-5BB3-6B77-E10C25483706}"/>
              </a:ext>
            </a:extLst>
          </p:cNvPr>
          <p:cNvSpPr>
            <a:spLocks noGrp="1"/>
          </p:cNvSpPr>
          <p:nvPr>
            <p:ph type="title"/>
          </p:nvPr>
        </p:nvSpPr>
        <p:spPr>
          <a:xfrm>
            <a:off x="457200" y="274638"/>
            <a:ext cx="8229600" cy="1498178"/>
          </a:xfrm>
        </p:spPr>
        <p:txBody>
          <a:bodyPr>
            <a:normAutofit fontScale="90000"/>
          </a:bodyPr>
          <a:lstStyle/>
          <a:p>
            <a:r>
              <a:rPr lang="da-DK" altLang="ja-JP" sz="4400" dirty="0">
                <a:latin typeface="BIZ UD明朝 Medium" panose="02020500000000000000" pitchFamily="17" charset="-128"/>
                <a:ea typeface="BIZ UD明朝 Medium" panose="02020500000000000000" pitchFamily="17" charset="-128"/>
              </a:rPr>
              <a:t>2022</a:t>
            </a:r>
            <a:r>
              <a:rPr lang="ja-JP" altLang="da-DK" sz="4400" dirty="0">
                <a:latin typeface="BIZ UD明朝 Medium" panose="02020500000000000000" pitchFamily="17" charset="-128"/>
                <a:ea typeface="BIZ UD明朝 Medium" panose="02020500000000000000" pitchFamily="17" charset="-128"/>
              </a:rPr>
              <a:t>年（令和</a:t>
            </a:r>
            <a:r>
              <a:rPr lang="da-DK" altLang="ja-JP" sz="4400" dirty="0">
                <a:latin typeface="BIZ UD明朝 Medium" panose="02020500000000000000" pitchFamily="17" charset="-128"/>
                <a:ea typeface="BIZ UD明朝 Medium" panose="02020500000000000000" pitchFamily="17" charset="-128"/>
              </a:rPr>
              <a:t>4</a:t>
            </a:r>
            <a:r>
              <a:rPr lang="ja-JP" altLang="da-DK" sz="4400" dirty="0">
                <a:latin typeface="BIZ UD明朝 Medium" panose="02020500000000000000" pitchFamily="17" charset="-128"/>
                <a:ea typeface="BIZ UD明朝 Medium" panose="02020500000000000000" pitchFamily="17" charset="-128"/>
              </a:rPr>
              <a:t>年）</a:t>
            </a:r>
            <a:br>
              <a:rPr lang="en-US" altLang="ja-JP" dirty="0">
                <a:latin typeface="BIZ UD明朝 Medium" panose="02020500000000000000" pitchFamily="17" charset="-128"/>
                <a:ea typeface="BIZ UD明朝 Medium" panose="02020500000000000000" pitchFamily="17" charset="-128"/>
              </a:rPr>
            </a:br>
            <a:r>
              <a:rPr lang="ja-JP" altLang="da-DK" sz="4400" dirty="0">
                <a:latin typeface="BIZ UD明朝 Medium" panose="02020500000000000000" pitchFamily="17" charset="-128"/>
                <a:ea typeface="BIZ UD明朝 Medium" panose="02020500000000000000" pitchFamily="17" charset="-128"/>
              </a:rPr>
              <a:t>１３の特別会計が設置されてい</a:t>
            </a:r>
            <a:r>
              <a:rPr lang="ja-JP" altLang="en-US" sz="4400" dirty="0">
                <a:latin typeface="BIZ UD明朝 Medium" panose="02020500000000000000" pitchFamily="17" charset="-128"/>
                <a:ea typeface="BIZ UD明朝 Medium" panose="02020500000000000000" pitchFamily="17" charset="-128"/>
              </a:rPr>
              <a:t>る。</a:t>
            </a:r>
            <a:endParaRPr kumimoji="1" lang="ja-JP" altLang="en-US" dirty="0"/>
          </a:p>
        </p:txBody>
      </p:sp>
      <p:sp>
        <p:nvSpPr>
          <p:cNvPr id="3" name="コンテンツ プレースホルダー 2">
            <a:extLst>
              <a:ext uri="{FF2B5EF4-FFF2-40B4-BE49-F238E27FC236}">
                <a16:creationId xmlns:a16="http://schemas.microsoft.com/office/drawing/2014/main" id="{06748B72-FF5D-1576-082D-06CAA44F388F}"/>
              </a:ext>
            </a:extLst>
          </p:cNvPr>
          <p:cNvSpPr>
            <a:spLocks noGrp="1"/>
          </p:cNvSpPr>
          <p:nvPr>
            <p:ph idx="1"/>
          </p:nvPr>
        </p:nvSpPr>
        <p:spPr>
          <a:xfrm>
            <a:off x="1043608" y="1628801"/>
            <a:ext cx="7288342" cy="4176464"/>
          </a:xfrm>
        </p:spPr>
        <p:txBody>
          <a:bodyPr>
            <a:normAutofit/>
          </a:bodyPr>
          <a:lstStyle/>
          <a:p>
            <a:pPr marL="0" indent="0">
              <a:buNone/>
            </a:pPr>
            <a:r>
              <a:rPr lang="ja-JP" altLang="da-DK" sz="3200" dirty="0">
                <a:latin typeface="BIZ UD明朝 Medium" panose="02020500000000000000" pitchFamily="17" charset="-128"/>
                <a:ea typeface="BIZ UD明朝 Medium" panose="02020500000000000000" pitchFamily="17" charset="-128"/>
              </a:rPr>
              <a:t>①交付税及び譲与税配付金</a:t>
            </a:r>
            <a:endParaRPr lang="en-US" altLang="ja-JP" sz="3200" dirty="0">
              <a:latin typeface="BIZ UD明朝 Medium" panose="02020500000000000000" pitchFamily="17" charset="-128"/>
              <a:ea typeface="BIZ UD明朝 Medium" panose="02020500000000000000" pitchFamily="17" charset="-128"/>
            </a:endParaRPr>
          </a:p>
          <a:p>
            <a:pPr marL="0" indent="0">
              <a:buNone/>
            </a:pPr>
            <a:r>
              <a:rPr lang="ja-JP" altLang="da-DK" sz="3200" dirty="0">
                <a:latin typeface="BIZ UD明朝 Medium" panose="02020500000000000000" pitchFamily="17" charset="-128"/>
                <a:ea typeface="BIZ UD明朝 Medium" panose="02020500000000000000" pitchFamily="17" charset="-128"/>
              </a:rPr>
              <a:t>②地震再保険</a:t>
            </a:r>
            <a:endParaRPr lang="en-US" altLang="ja-JP" sz="3200" dirty="0">
              <a:latin typeface="BIZ UD明朝 Medium" panose="02020500000000000000" pitchFamily="17" charset="-128"/>
              <a:ea typeface="BIZ UD明朝 Medium" panose="02020500000000000000" pitchFamily="17" charset="-128"/>
            </a:endParaRPr>
          </a:p>
          <a:p>
            <a:pPr marL="0" indent="0">
              <a:buNone/>
            </a:pPr>
            <a:r>
              <a:rPr lang="ja-JP" altLang="da-DK" sz="3200" dirty="0">
                <a:latin typeface="BIZ UD明朝 Medium" panose="02020500000000000000" pitchFamily="17" charset="-128"/>
                <a:ea typeface="BIZ UD明朝 Medium" panose="02020500000000000000" pitchFamily="17" charset="-128"/>
              </a:rPr>
              <a:t>③国債整理基金</a:t>
            </a:r>
            <a:endParaRPr lang="en-US" altLang="ja-JP" sz="3200" dirty="0">
              <a:latin typeface="BIZ UD明朝 Medium" panose="02020500000000000000" pitchFamily="17" charset="-128"/>
              <a:ea typeface="BIZ UD明朝 Medium" panose="02020500000000000000" pitchFamily="17" charset="-128"/>
            </a:endParaRPr>
          </a:p>
          <a:p>
            <a:pPr marL="0" indent="0">
              <a:buNone/>
            </a:pPr>
            <a:r>
              <a:rPr lang="ja-JP" altLang="da-DK" sz="3200" b="1" dirty="0">
                <a:solidFill>
                  <a:srgbClr val="0070C0"/>
                </a:solidFill>
                <a:latin typeface="BIZ UD明朝 Medium" panose="02020500000000000000" pitchFamily="17" charset="-128"/>
                <a:ea typeface="BIZ UD明朝 Medium" panose="02020500000000000000" pitchFamily="17" charset="-128"/>
              </a:rPr>
              <a:t>④エネルギー対策費</a:t>
            </a:r>
            <a:endParaRPr lang="en-US" altLang="ja-JP" sz="3200" b="1" dirty="0">
              <a:solidFill>
                <a:srgbClr val="0070C0"/>
              </a:solidFill>
              <a:latin typeface="BIZ UD明朝 Medium" panose="02020500000000000000" pitchFamily="17" charset="-128"/>
              <a:ea typeface="BIZ UD明朝 Medium" panose="02020500000000000000" pitchFamily="17" charset="-128"/>
            </a:endParaRPr>
          </a:p>
          <a:p>
            <a:pPr marL="0" indent="0">
              <a:buNone/>
            </a:pPr>
            <a:r>
              <a:rPr lang="ja-JP" altLang="da-DK" sz="3200" dirty="0">
                <a:latin typeface="BIZ UD明朝 Medium" panose="02020500000000000000" pitchFamily="17" charset="-128"/>
                <a:ea typeface="BIZ UD明朝 Medium" panose="02020500000000000000" pitchFamily="17" charset="-128"/>
              </a:rPr>
              <a:t>➄労働保健</a:t>
            </a:r>
            <a:endParaRPr lang="en-US" altLang="ja-JP" sz="3200" dirty="0">
              <a:latin typeface="BIZ UD明朝 Medium" panose="02020500000000000000" pitchFamily="17" charset="-128"/>
              <a:ea typeface="BIZ UD明朝 Medium" panose="02020500000000000000" pitchFamily="17" charset="-128"/>
            </a:endParaRPr>
          </a:p>
          <a:p>
            <a:pPr marL="0" indent="0">
              <a:buNone/>
            </a:pPr>
            <a:r>
              <a:rPr lang="ja-JP" altLang="da-DK" sz="3200" dirty="0">
                <a:latin typeface="BIZ UD明朝 Medium" panose="02020500000000000000" pitchFamily="17" charset="-128"/>
                <a:ea typeface="BIZ UD明朝 Medium" panose="02020500000000000000" pitchFamily="17" charset="-128"/>
              </a:rPr>
              <a:t>⑥食料安定供給</a:t>
            </a:r>
            <a:endParaRPr lang="en-US" altLang="ja-JP" sz="3200" dirty="0">
              <a:latin typeface="BIZ UD明朝 Medium" panose="02020500000000000000" pitchFamily="17" charset="-128"/>
              <a:ea typeface="BIZ UD明朝 Medium" panose="02020500000000000000" pitchFamily="17" charset="-128"/>
            </a:endParaRPr>
          </a:p>
          <a:p>
            <a:pPr marL="0" indent="0">
              <a:buNone/>
            </a:pPr>
            <a:r>
              <a:rPr lang="ja-JP" altLang="da-DK" sz="3200" dirty="0">
                <a:latin typeface="BIZ UD明朝 Medium" panose="02020500000000000000" pitchFamily="17" charset="-128"/>
                <a:ea typeface="BIZ UD明朝 Medium" panose="02020500000000000000" pitchFamily="17" charset="-128"/>
              </a:rPr>
              <a:t>⑦東日本大震災復興など</a:t>
            </a:r>
            <a:r>
              <a:rPr lang="ja-JP" altLang="da-DK" dirty="0">
                <a:latin typeface="BIZ UD明朝 Medium" panose="02020500000000000000" pitchFamily="17" charset="-128"/>
                <a:ea typeface="BIZ UD明朝 Medium" panose="02020500000000000000" pitchFamily="17" charset="-128"/>
              </a:rPr>
              <a:t>。</a:t>
            </a:r>
            <a:endParaRPr lang="en-US" altLang="ja-JP" dirty="0">
              <a:latin typeface="BIZ UD明朝 Medium" panose="02020500000000000000" pitchFamily="17" charset="-128"/>
              <a:ea typeface="BIZ UD明朝 Medium" panose="02020500000000000000" pitchFamily="17" charset="-128"/>
            </a:endParaRPr>
          </a:p>
        </p:txBody>
      </p:sp>
      <p:sp>
        <p:nvSpPr>
          <p:cNvPr id="5" name="テキスト ボックス 4">
            <a:extLst>
              <a:ext uri="{FF2B5EF4-FFF2-40B4-BE49-F238E27FC236}">
                <a16:creationId xmlns:a16="http://schemas.microsoft.com/office/drawing/2014/main" id="{52BB6E8C-7150-C57B-2057-1E0E412BD047}"/>
              </a:ext>
            </a:extLst>
          </p:cNvPr>
          <p:cNvSpPr txBox="1"/>
          <p:nvPr/>
        </p:nvSpPr>
        <p:spPr>
          <a:xfrm>
            <a:off x="634625" y="6121697"/>
            <a:ext cx="7874750" cy="461665"/>
          </a:xfrm>
          <a:prstGeom prst="rect">
            <a:avLst/>
          </a:prstGeom>
          <a:noFill/>
        </p:spPr>
        <p:txBody>
          <a:bodyPr wrap="square">
            <a:spAutoFit/>
          </a:bodyPr>
          <a:lstStyle/>
          <a:p>
            <a:pPr marL="0" indent="0">
              <a:buNone/>
            </a:pPr>
            <a:r>
              <a:rPr lang="ja-JP" altLang="da-DK" sz="2400" dirty="0">
                <a:latin typeface="BIZ UD明朝 Medium" panose="02020500000000000000" pitchFamily="17" charset="-128"/>
                <a:ea typeface="BIZ UD明朝 Medium" panose="02020500000000000000" pitchFamily="17" charset="-128"/>
              </a:rPr>
              <a:t>その一つの例として、</a:t>
            </a:r>
            <a:r>
              <a:rPr lang="ja-JP" altLang="da-DK" sz="2400" dirty="0">
                <a:solidFill>
                  <a:srgbClr val="0070C0"/>
                </a:solidFill>
                <a:latin typeface="BIZ UD明朝 Medium" panose="02020500000000000000" pitchFamily="17" charset="-128"/>
                <a:ea typeface="BIZ UD明朝 Medium" panose="02020500000000000000" pitchFamily="17" charset="-128"/>
              </a:rPr>
              <a:t>エネルギー対策費</a:t>
            </a:r>
            <a:r>
              <a:rPr lang="ja-JP" altLang="da-DK" sz="2400" dirty="0">
                <a:latin typeface="BIZ UD明朝 Medium" panose="02020500000000000000" pitchFamily="17" charset="-128"/>
                <a:ea typeface="BIZ UD明朝 Medium" panose="02020500000000000000" pitchFamily="17" charset="-128"/>
              </a:rPr>
              <a:t>についてみます。</a:t>
            </a:r>
            <a:endParaRPr lang="da-DK" altLang="ja-JP" sz="2400"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2545267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C79452-12FF-4C90-5E8E-32052510E7C6}"/>
              </a:ext>
            </a:extLst>
          </p:cNvPr>
          <p:cNvSpPr>
            <a:spLocks noGrp="1"/>
          </p:cNvSpPr>
          <p:nvPr>
            <p:ph type="title"/>
          </p:nvPr>
        </p:nvSpPr>
        <p:spPr>
          <a:xfrm>
            <a:off x="457200" y="274638"/>
            <a:ext cx="8229600" cy="850106"/>
          </a:xfrm>
        </p:spPr>
        <p:txBody>
          <a:bodyPr>
            <a:normAutofit/>
          </a:bodyPr>
          <a:lstStyle/>
          <a:p>
            <a:r>
              <a:rPr lang="ja-JP" altLang="da-DK" dirty="0">
                <a:solidFill>
                  <a:srgbClr val="0070C0"/>
                </a:solidFill>
                <a:latin typeface="BIZ UDゴシック" panose="020B0400000000000000" pitchFamily="49" charset="-128"/>
                <a:ea typeface="BIZ UDゴシック" panose="020B0400000000000000" pitchFamily="49" charset="-128"/>
              </a:rPr>
              <a:t>エネルギー対策</a:t>
            </a:r>
            <a:r>
              <a:rPr lang="ja-JP" altLang="en-US" dirty="0">
                <a:solidFill>
                  <a:srgbClr val="0070C0"/>
                </a:solidFill>
                <a:latin typeface="BIZ UDゴシック" panose="020B0400000000000000" pitchFamily="49" charset="-128"/>
                <a:ea typeface="BIZ UDゴシック" panose="020B0400000000000000" pitchFamily="49" charset="-128"/>
              </a:rPr>
              <a:t>費</a:t>
            </a:r>
            <a:r>
              <a:rPr lang="ja-JP" altLang="da-DK" dirty="0">
                <a:solidFill>
                  <a:srgbClr val="0070C0"/>
                </a:solidFill>
                <a:latin typeface="BIZ UDゴシック" panose="020B0400000000000000" pitchFamily="49" charset="-128"/>
                <a:ea typeface="BIZ UDゴシック" panose="020B0400000000000000" pitchFamily="49" charset="-128"/>
              </a:rPr>
              <a:t>について</a:t>
            </a:r>
            <a:endParaRPr lang="da-DK" dirty="0">
              <a:solidFill>
                <a:srgbClr val="0070C0"/>
              </a:solidFill>
              <a:latin typeface="BIZ UDゴシック" panose="020B0400000000000000" pitchFamily="49" charset="-128"/>
              <a:ea typeface="BIZ UDゴシック" panose="020B0400000000000000" pitchFamily="49" charset="-128"/>
            </a:endParaRPr>
          </a:p>
        </p:txBody>
      </p:sp>
      <p:sp>
        <p:nvSpPr>
          <p:cNvPr id="3" name="Pladsholder til indhold 2">
            <a:extLst>
              <a:ext uri="{FF2B5EF4-FFF2-40B4-BE49-F238E27FC236}">
                <a16:creationId xmlns:a16="http://schemas.microsoft.com/office/drawing/2014/main" id="{67AAA58F-6E55-9B1E-A29E-82C442367328}"/>
              </a:ext>
            </a:extLst>
          </p:cNvPr>
          <p:cNvSpPr>
            <a:spLocks noGrp="1"/>
          </p:cNvSpPr>
          <p:nvPr>
            <p:ph idx="1"/>
          </p:nvPr>
        </p:nvSpPr>
        <p:spPr>
          <a:xfrm>
            <a:off x="457200" y="1124744"/>
            <a:ext cx="8229600" cy="5001419"/>
          </a:xfrm>
        </p:spPr>
        <p:txBody>
          <a:bodyPr>
            <a:normAutofit fontScale="92500" lnSpcReduction="20000"/>
          </a:bodyPr>
          <a:lstStyle/>
          <a:p>
            <a:pPr marL="0" indent="0">
              <a:buNone/>
            </a:pPr>
            <a:r>
              <a:rPr lang="ja-JP" altLang="da-DK" dirty="0"/>
              <a:t>目的：</a:t>
            </a:r>
            <a:endParaRPr lang="en-US" altLang="ja-JP" dirty="0"/>
          </a:p>
          <a:p>
            <a:r>
              <a:rPr lang="ja-JP" altLang="da-DK" dirty="0">
                <a:solidFill>
                  <a:srgbClr val="0070C0"/>
                </a:solidFill>
              </a:rPr>
              <a:t>燃料安定的供給</a:t>
            </a:r>
            <a:endParaRPr lang="en-US" altLang="ja-JP" dirty="0">
              <a:solidFill>
                <a:srgbClr val="0070C0"/>
              </a:solidFill>
            </a:endParaRPr>
          </a:p>
          <a:p>
            <a:r>
              <a:rPr lang="ja-JP" altLang="da-DK" dirty="0">
                <a:solidFill>
                  <a:srgbClr val="FF0000"/>
                </a:solidFill>
              </a:rPr>
              <a:t>エネルギー需給構造高度化対策</a:t>
            </a:r>
            <a:endParaRPr lang="en-US" altLang="ja-JP" dirty="0"/>
          </a:p>
          <a:p>
            <a:r>
              <a:rPr lang="ja-JP" altLang="da-DK" dirty="0"/>
              <a:t>電源立地対策</a:t>
            </a:r>
            <a:endParaRPr lang="en-US" altLang="ja-JP" dirty="0"/>
          </a:p>
          <a:p>
            <a:r>
              <a:rPr lang="ja-JP" altLang="da-DK" dirty="0"/>
              <a:t>電源利用対策</a:t>
            </a:r>
            <a:endParaRPr lang="en-US" altLang="ja-JP" dirty="0"/>
          </a:p>
          <a:p>
            <a:r>
              <a:rPr lang="ja-JP" altLang="da-DK" dirty="0"/>
              <a:t>原子力安全規制対策及び原子力損害賠償支援対策</a:t>
            </a:r>
            <a:endParaRPr lang="en-US" altLang="ja-JP" dirty="0"/>
          </a:p>
          <a:p>
            <a:pPr marL="0" indent="0">
              <a:buNone/>
            </a:pPr>
            <a:r>
              <a:rPr lang="ja-JP" altLang="da-DK" dirty="0"/>
              <a:t>の経理を明確にするために設置。</a:t>
            </a:r>
            <a:endParaRPr lang="en-US" altLang="ja-JP" dirty="0"/>
          </a:p>
          <a:p>
            <a:pPr marL="0" indent="0">
              <a:buNone/>
            </a:pPr>
            <a:endParaRPr lang="en-US" altLang="ja-JP" dirty="0"/>
          </a:p>
          <a:p>
            <a:pPr marL="0" indent="0">
              <a:buNone/>
            </a:pPr>
            <a:r>
              <a:rPr lang="ja-JP" altLang="da-DK" dirty="0"/>
              <a:t>所管</a:t>
            </a:r>
            <a:r>
              <a:rPr lang="ja-JP" altLang="en-US" dirty="0"/>
              <a:t>：</a:t>
            </a:r>
            <a:endParaRPr lang="en-US" altLang="ja-JP" dirty="0"/>
          </a:p>
          <a:p>
            <a:pPr marL="0" indent="0">
              <a:buNone/>
            </a:pPr>
            <a:r>
              <a:rPr lang="ja-JP" altLang="da-DK" dirty="0"/>
              <a:t>内閣府、文部科学省、経済産業省、環境</a:t>
            </a:r>
            <a:r>
              <a:rPr lang="ja-JP" altLang="en-US" dirty="0"/>
              <a:t>省</a:t>
            </a:r>
            <a:endParaRPr lang="en-US" altLang="ja-JP" dirty="0"/>
          </a:p>
          <a:p>
            <a:pPr marL="0" indent="0">
              <a:buNone/>
            </a:pPr>
            <a:endParaRPr lang="en-US" altLang="ja-JP"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2124681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76540F-56C1-1E6D-DA4D-3B23280ABB8E}"/>
              </a:ext>
            </a:extLst>
          </p:cNvPr>
          <p:cNvSpPr>
            <a:spLocks noGrp="1"/>
          </p:cNvSpPr>
          <p:nvPr>
            <p:ph type="title"/>
          </p:nvPr>
        </p:nvSpPr>
        <p:spPr/>
        <p:txBody>
          <a:bodyPr>
            <a:noAutofit/>
          </a:bodyPr>
          <a:lstStyle/>
          <a:p>
            <a:r>
              <a:rPr lang="ja-JP" altLang="da-DK" sz="3600" dirty="0">
                <a:solidFill>
                  <a:srgbClr val="00B0F0"/>
                </a:solidFill>
                <a:latin typeface="BIZ UDゴシック" panose="020B0400000000000000" pitchFamily="49" charset="-128"/>
                <a:ea typeface="BIZ UDゴシック" panose="020B0400000000000000" pitchFamily="49" charset="-128"/>
              </a:rPr>
              <a:t>エネルギー対策</a:t>
            </a:r>
            <a:r>
              <a:rPr lang="ja-JP" altLang="en-US" sz="3600" dirty="0">
                <a:solidFill>
                  <a:srgbClr val="00B0F0"/>
                </a:solidFill>
                <a:latin typeface="BIZ UDゴシック" panose="020B0400000000000000" pitchFamily="49" charset="-128"/>
                <a:ea typeface="BIZ UDゴシック" panose="020B0400000000000000" pitchFamily="49" charset="-128"/>
              </a:rPr>
              <a:t>費</a:t>
            </a:r>
            <a:r>
              <a:rPr lang="ja-JP" altLang="da-DK" sz="3600" dirty="0">
                <a:latin typeface="BIZ UDゴシック" panose="020B0400000000000000" pitchFamily="49" charset="-128"/>
                <a:ea typeface="BIZ UDゴシック" panose="020B0400000000000000" pitchFamily="49" charset="-128"/>
              </a:rPr>
              <a:t>は三つに分かれています</a:t>
            </a:r>
            <a:endParaRPr kumimoji="1" lang="ja-JP" altLang="en-US" sz="3600" dirty="0">
              <a:latin typeface="BIZ UDゴシック" panose="020B0400000000000000" pitchFamily="49" charset="-128"/>
              <a:ea typeface="BIZ UDゴシック" panose="020B0400000000000000" pitchFamily="49" charset="-128"/>
            </a:endParaRPr>
          </a:p>
        </p:txBody>
      </p:sp>
      <p:sp>
        <p:nvSpPr>
          <p:cNvPr id="3" name="コンテンツ プレースホルダー 2">
            <a:extLst>
              <a:ext uri="{FF2B5EF4-FFF2-40B4-BE49-F238E27FC236}">
                <a16:creationId xmlns:a16="http://schemas.microsoft.com/office/drawing/2014/main" id="{FC56CFD1-5387-FD38-9761-FB8369032849}"/>
              </a:ext>
            </a:extLst>
          </p:cNvPr>
          <p:cNvSpPr>
            <a:spLocks noGrp="1"/>
          </p:cNvSpPr>
          <p:nvPr>
            <p:ph idx="1"/>
          </p:nvPr>
        </p:nvSpPr>
        <p:spPr>
          <a:xfrm>
            <a:off x="683568" y="1417638"/>
            <a:ext cx="8229600" cy="5165724"/>
          </a:xfrm>
        </p:spPr>
        <p:txBody>
          <a:bodyPr>
            <a:normAutofit fontScale="55000" lnSpcReduction="20000"/>
          </a:bodyPr>
          <a:lstStyle/>
          <a:p>
            <a:pPr marL="0" indent="0">
              <a:buNone/>
            </a:pPr>
            <a:endParaRPr lang="da-DK" altLang="ja-JP" dirty="0"/>
          </a:p>
          <a:p>
            <a:pPr marL="0" indent="0">
              <a:buNone/>
            </a:pPr>
            <a:r>
              <a:rPr lang="ja-JP" altLang="da-DK" sz="4400" dirty="0">
                <a:solidFill>
                  <a:srgbClr val="0070C0"/>
                </a:solidFill>
              </a:rPr>
              <a:t>①エネルギー需供給勘定</a:t>
            </a:r>
            <a:endParaRPr lang="en-US" altLang="ja-JP" sz="4400" dirty="0">
              <a:solidFill>
                <a:srgbClr val="0070C0"/>
              </a:solidFill>
            </a:endParaRPr>
          </a:p>
          <a:p>
            <a:pPr marL="0" indent="0">
              <a:buNone/>
            </a:pPr>
            <a:r>
              <a:rPr lang="ja-JP" altLang="da-DK" dirty="0"/>
              <a:t>予算額（</a:t>
            </a:r>
            <a:r>
              <a:rPr lang="da-DK" altLang="ja-JP" dirty="0"/>
              <a:t>2020</a:t>
            </a:r>
            <a:r>
              <a:rPr lang="ja-JP" altLang="da-DK" dirty="0"/>
              <a:t>年）約</a:t>
            </a:r>
            <a:r>
              <a:rPr lang="da-DK" altLang="ja-JP" dirty="0"/>
              <a:t>2.3</a:t>
            </a:r>
            <a:r>
              <a:rPr lang="ja-JP" altLang="da-DK" dirty="0"/>
              <a:t>兆円</a:t>
            </a:r>
            <a:endParaRPr lang="en-US" altLang="ja-JP" dirty="0"/>
          </a:p>
          <a:p>
            <a:pPr marL="0" indent="0">
              <a:buNone/>
            </a:pPr>
            <a:r>
              <a:rPr lang="ja-JP" altLang="da-DK" dirty="0"/>
              <a:t>主な財源は石油石炭税などから繰り入れられている。</a:t>
            </a:r>
            <a:endParaRPr lang="en-US" altLang="ja-JP" dirty="0"/>
          </a:p>
          <a:p>
            <a:pPr marL="0" indent="0">
              <a:buNone/>
            </a:pPr>
            <a:r>
              <a:rPr lang="ja-JP" altLang="da-DK" dirty="0"/>
              <a:t>税率、原油及び輸入石油製品</a:t>
            </a:r>
            <a:r>
              <a:rPr lang="da-DK" altLang="ja-JP" dirty="0"/>
              <a:t>2800</a:t>
            </a:r>
            <a:r>
              <a:rPr lang="ja-JP" altLang="da-DK" dirty="0"/>
              <a:t>円</a:t>
            </a:r>
            <a:r>
              <a:rPr lang="da-DK" altLang="ja-JP" dirty="0"/>
              <a:t>/KL</a:t>
            </a:r>
            <a:r>
              <a:rPr lang="ja-JP" altLang="da-DK" dirty="0"/>
              <a:t>、石炭</a:t>
            </a:r>
            <a:r>
              <a:rPr lang="da-DK" altLang="ja-JP" dirty="0"/>
              <a:t>1,370</a:t>
            </a:r>
            <a:r>
              <a:rPr lang="ja-JP" altLang="da-DK" dirty="0"/>
              <a:t>円</a:t>
            </a:r>
            <a:r>
              <a:rPr lang="da-DK" altLang="ja-JP" dirty="0"/>
              <a:t>/MT, 2021</a:t>
            </a:r>
            <a:r>
              <a:rPr lang="ja-JP" altLang="da-DK" dirty="0"/>
              <a:t>年の税収入額約</a:t>
            </a:r>
            <a:r>
              <a:rPr lang="da-DK" altLang="ja-JP" dirty="0"/>
              <a:t>6,355</a:t>
            </a:r>
            <a:r>
              <a:rPr lang="ja-JP" altLang="da-DK" dirty="0"/>
              <a:t>億円。</a:t>
            </a:r>
            <a:endParaRPr lang="da-DK" altLang="ja-JP" dirty="0"/>
          </a:p>
          <a:p>
            <a:pPr marL="0" indent="0">
              <a:buNone/>
            </a:pPr>
            <a:endParaRPr lang="da-DK" altLang="ja-JP" dirty="0"/>
          </a:p>
          <a:p>
            <a:pPr marL="0" indent="0">
              <a:buNone/>
            </a:pPr>
            <a:r>
              <a:rPr lang="ja-JP" altLang="da-DK" sz="4400" dirty="0"/>
              <a:t>②電源開発促進勘定</a:t>
            </a:r>
            <a:endParaRPr lang="en-US" altLang="ja-JP" sz="4400" dirty="0"/>
          </a:p>
          <a:p>
            <a:pPr marL="0" indent="0">
              <a:buNone/>
            </a:pPr>
            <a:r>
              <a:rPr lang="ja-JP" altLang="da-DK" dirty="0"/>
              <a:t>予算額（</a:t>
            </a:r>
            <a:r>
              <a:rPr lang="da-DK" altLang="ja-JP" dirty="0"/>
              <a:t>2020</a:t>
            </a:r>
            <a:r>
              <a:rPr lang="ja-JP" altLang="da-DK" dirty="0"/>
              <a:t>年）は約</a:t>
            </a:r>
            <a:r>
              <a:rPr lang="da-DK" altLang="ja-JP" dirty="0"/>
              <a:t>3,300</a:t>
            </a:r>
            <a:r>
              <a:rPr lang="ja-JP" altLang="da-DK" dirty="0"/>
              <a:t>億円、</a:t>
            </a:r>
            <a:endParaRPr lang="en-US" altLang="ja-JP" dirty="0"/>
          </a:p>
          <a:p>
            <a:pPr marL="0" indent="0">
              <a:buNone/>
            </a:pPr>
            <a:r>
              <a:rPr lang="ja-JP" altLang="da-DK" dirty="0"/>
              <a:t>財源は発電量（</a:t>
            </a:r>
            <a:r>
              <a:rPr lang="da-DK" altLang="ja-JP" dirty="0"/>
              <a:t> 1000</a:t>
            </a:r>
            <a:r>
              <a:rPr lang="ja-JP" altLang="da-DK" dirty="0"/>
              <a:t>ｋ</a:t>
            </a:r>
            <a:r>
              <a:rPr lang="da-DK" altLang="ja-JP" dirty="0"/>
              <a:t>Wh</a:t>
            </a:r>
            <a:r>
              <a:rPr lang="ja-JP" altLang="da-DK" dirty="0"/>
              <a:t>当たり</a:t>
            </a:r>
            <a:r>
              <a:rPr lang="da-DK" altLang="ja-JP" dirty="0"/>
              <a:t>375</a:t>
            </a:r>
            <a:r>
              <a:rPr lang="ja-JP" altLang="da-DK" dirty="0"/>
              <a:t>円課税）です。</a:t>
            </a:r>
            <a:endParaRPr lang="da-DK" altLang="ja-JP" dirty="0"/>
          </a:p>
          <a:p>
            <a:pPr marL="0" indent="0">
              <a:buNone/>
            </a:pPr>
            <a:endParaRPr lang="en-US" altLang="ja-JP" dirty="0"/>
          </a:p>
          <a:p>
            <a:pPr marL="0" indent="0">
              <a:buNone/>
            </a:pPr>
            <a:r>
              <a:rPr lang="ja-JP" altLang="da-DK" sz="4400" dirty="0"/>
              <a:t>③原子力損額賠償支援勘定</a:t>
            </a:r>
            <a:r>
              <a:rPr lang="ja-JP" altLang="da-DK" dirty="0"/>
              <a:t>、</a:t>
            </a:r>
            <a:endParaRPr lang="en-US" altLang="ja-JP" dirty="0"/>
          </a:p>
          <a:p>
            <a:pPr marL="0" indent="0">
              <a:buNone/>
            </a:pPr>
            <a:r>
              <a:rPr lang="ja-JP" altLang="da-DK" dirty="0"/>
              <a:t>予算額（</a:t>
            </a:r>
            <a:r>
              <a:rPr lang="da-DK" altLang="ja-JP" dirty="0"/>
              <a:t>2020</a:t>
            </a:r>
            <a:r>
              <a:rPr lang="ja-JP" altLang="da-DK" dirty="0"/>
              <a:t>年）約</a:t>
            </a:r>
            <a:r>
              <a:rPr lang="da-DK" altLang="ja-JP" dirty="0"/>
              <a:t>11.7</a:t>
            </a:r>
            <a:r>
              <a:rPr lang="ja-JP" altLang="da-DK" dirty="0"/>
              <a:t>兆円主な財源は借入金となっています。借入金の利子は一般会計から負担。</a:t>
            </a:r>
            <a:endParaRPr lang="da-DK" altLang="ja-JP" dirty="0"/>
          </a:p>
          <a:p>
            <a:pPr marL="0" indent="0">
              <a:buNone/>
            </a:pPr>
            <a:endParaRPr lang="da-DK" altLang="ja-JP" dirty="0"/>
          </a:p>
          <a:p>
            <a:pPr marL="0" indent="0">
              <a:buNone/>
            </a:pPr>
            <a:r>
              <a:rPr lang="ja-JP" altLang="da-DK" sz="5900" dirty="0"/>
              <a:t>予算額</a:t>
            </a:r>
            <a:r>
              <a:rPr lang="ja-JP" altLang="en-US" sz="5900" dirty="0"/>
              <a:t>計</a:t>
            </a:r>
            <a:r>
              <a:rPr lang="ja-JP" altLang="da-DK" sz="5900" dirty="0"/>
              <a:t>は約</a:t>
            </a:r>
            <a:r>
              <a:rPr lang="da-DK" altLang="ja-JP" sz="5900" dirty="0"/>
              <a:t>14.3</a:t>
            </a:r>
            <a:r>
              <a:rPr lang="ja-JP" altLang="da-DK" sz="5900" dirty="0"/>
              <a:t>兆円です。</a:t>
            </a:r>
            <a:endParaRPr lang="da-DK" altLang="ja-JP" sz="5900" dirty="0"/>
          </a:p>
        </p:txBody>
      </p:sp>
    </p:spTree>
    <p:extLst>
      <p:ext uri="{BB962C8B-B14F-4D97-AF65-F5344CB8AC3E}">
        <p14:creationId xmlns:p14="http://schemas.microsoft.com/office/powerpoint/2010/main" val="66578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08E92-2EC8-0411-9CD8-3A948762D963}"/>
              </a:ext>
            </a:extLst>
          </p:cNvPr>
          <p:cNvSpPr>
            <a:spLocks noGrp="1"/>
          </p:cNvSpPr>
          <p:nvPr>
            <p:ph type="title"/>
          </p:nvPr>
        </p:nvSpPr>
        <p:spPr/>
        <p:txBody>
          <a:bodyPr>
            <a:noAutofit/>
          </a:bodyPr>
          <a:lstStyle/>
          <a:p>
            <a:r>
              <a:rPr lang="ja-JP" altLang="da-DK" sz="3600" dirty="0">
                <a:solidFill>
                  <a:srgbClr val="00B0F0"/>
                </a:solidFill>
              </a:rPr>
              <a:t>①</a:t>
            </a:r>
            <a:r>
              <a:rPr lang="en-US" altLang="ja-JP" sz="3600" dirty="0">
                <a:solidFill>
                  <a:srgbClr val="00B0F0"/>
                </a:solidFill>
              </a:rPr>
              <a:t>-1.</a:t>
            </a:r>
            <a:r>
              <a:rPr lang="ja-JP" altLang="da-DK" sz="3600" dirty="0">
                <a:solidFill>
                  <a:srgbClr val="00B0F0"/>
                </a:solidFill>
              </a:rPr>
              <a:t>エネルギー需給勘定</a:t>
            </a:r>
            <a:r>
              <a:rPr lang="ja-JP" altLang="da-DK" sz="3600" dirty="0"/>
              <a:t>について</a:t>
            </a:r>
            <a:br>
              <a:rPr lang="da-DK" altLang="ja-JP" sz="3600" dirty="0"/>
            </a:br>
            <a:r>
              <a:rPr lang="ja-JP" altLang="da-DK" sz="3600" dirty="0"/>
              <a:t>大きく分けると</a:t>
            </a:r>
            <a:r>
              <a:rPr lang="da-DK" altLang="ja-JP" sz="3600" dirty="0"/>
              <a:t>2</a:t>
            </a:r>
            <a:r>
              <a:rPr lang="ja-JP" altLang="da-DK" sz="3600" dirty="0"/>
              <a:t>部門</a:t>
            </a:r>
            <a:endParaRPr lang="da-DK" sz="3600" dirty="0"/>
          </a:p>
        </p:txBody>
      </p:sp>
      <p:sp>
        <p:nvSpPr>
          <p:cNvPr id="3" name="Pladsholder til indhold 2">
            <a:extLst>
              <a:ext uri="{FF2B5EF4-FFF2-40B4-BE49-F238E27FC236}">
                <a16:creationId xmlns:a16="http://schemas.microsoft.com/office/drawing/2014/main" id="{95812C02-326C-9B38-3FB8-25C8AA3B55F1}"/>
              </a:ext>
            </a:extLst>
          </p:cNvPr>
          <p:cNvSpPr>
            <a:spLocks noGrp="1"/>
          </p:cNvSpPr>
          <p:nvPr>
            <p:ph idx="1"/>
          </p:nvPr>
        </p:nvSpPr>
        <p:spPr>
          <a:xfrm>
            <a:off x="323528" y="1600200"/>
            <a:ext cx="8363272" cy="4525963"/>
          </a:xfrm>
        </p:spPr>
        <p:txBody>
          <a:bodyPr>
            <a:normAutofit fontScale="85000" lnSpcReduction="10000"/>
          </a:bodyPr>
          <a:lstStyle/>
          <a:p>
            <a:pPr marL="0" indent="0">
              <a:buNone/>
            </a:pPr>
            <a:r>
              <a:rPr lang="da-DK" altLang="ja-JP" dirty="0"/>
              <a:t>A.</a:t>
            </a:r>
            <a:r>
              <a:rPr lang="ja-JP" altLang="da-DK" dirty="0"/>
              <a:t>燃料の安定供給対策のために使われる</a:t>
            </a:r>
            <a:r>
              <a:rPr lang="ja-JP" altLang="da-DK" dirty="0">
                <a:solidFill>
                  <a:srgbClr val="00B0F0"/>
                </a:solidFill>
              </a:rPr>
              <a:t>運営管理費用</a:t>
            </a:r>
            <a:endParaRPr lang="en-US" altLang="ja-JP" dirty="0">
              <a:solidFill>
                <a:srgbClr val="00B0F0"/>
              </a:solidFill>
            </a:endParaRPr>
          </a:p>
          <a:p>
            <a:pPr marL="0" indent="0">
              <a:buNone/>
            </a:pPr>
            <a:r>
              <a:rPr lang="ja-JP" altLang="da-DK" dirty="0"/>
              <a:t>内訳は：</a:t>
            </a:r>
            <a:endParaRPr lang="da-DK" altLang="ja-JP" dirty="0"/>
          </a:p>
          <a:p>
            <a:pPr marL="0" indent="0">
              <a:buNone/>
            </a:pPr>
            <a:r>
              <a:rPr lang="ja-JP" altLang="da-DK" dirty="0"/>
              <a:t>　　</a:t>
            </a:r>
            <a:r>
              <a:rPr lang="da-DK" altLang="ja-JP" dirty="0"/>
              <a:t>a.</a:t>
            </a:r>
            <a:r>
              <a:rPr lang="ja-JP" altLang="da-DK" dirty="0"/>
              <a:t>産油国・産ガス・産石炭国への協力費</a:t>
            </a:r>
            <a:endParaRPr lang="da-DK" altLang="ja-JP" dirty="0"/>
          </a:p>
          <a:p>
            <a:pPr marL="0" indent="0">
              <a:buNone/>
            </a:pPr>
            <a:r>
              <a:rPr lang="da-DK" altLang="ja-JP" dirty="0"/>
              <a:t>      b. </a:t>
            </a:r>
            <a:r>
              <a:rPr lang="ja-JP" altLang="da-DK" dirty="0"/>
              <a:t>石油・天然ガス・石炭・流通の合理化費</a:t>
            </a:r>
            <a:endParaRPr lang="da-DK" altLang="ja-JP" dirty="0"/>
          </a:p>
          <a:p>
            <a:pPr marL="0" indent="0">
              <a:buNone/>
            </a:pPr>
            <a:r>
              <a:rPr lang="ja-JP" altLang="da-DK" dirty="0"/>
              <a:t>　　　内：石油精製合理化対策費</a:t>
            </a:r>
            <a:endParaRPr lang="da-DK" altLang="ja-JP" dirty="0"/>
          </a:p>
          <a:p>
            <a:pPr marL="0" indent="0">
              <a:buNone/>
            </a:pPr>
            <a:r>
              <a:rPr lang="ja-JP" altLang="da-DK" dirty="0"/>
              <a:t>　　　　　石油流通構造改善対策費</a:t>
            </a:r>
            <a:endParaRPr lang="da-DK" altLang="ja-JP" dirty="0"/>
          </a:p>
          <a:p>
            <a:pPr marL="0" indent="0">
              <a:buNone/>
            </a:pPr>
            <a:r>
              <a:rPr lang="ja-JP" altLang="da-DK" dirty="0"/>
              <a:t>　　　　　ＬＰＧ（液化石油ガス）産業対策費</a:t>
            </a:r>
            <a:endParaRPr lang="da-DK" altLang="ja-JP" dirty="0"/>
          </a:p>
          <a:p>
            <a:pPr marL="0" indent="0">
              <a:buNone/>
            </a:pPr>
            <a:r>
              <a:rPr lang="ja-JP" altLang="da-DK" dirty="0"/>
              <a:t>　　　　　石油・ＬＰガスの備蓄費</a:t>
            </a:r>
            <a:endParaRPr lang="da-DK" altLang="ja-JP" dirty="0"/>
          </a:p>
          <a:p>
            <a:pPr marL="0" indent="0">
              <a:buNone/>
            </a:pPr>
            <a:r>
              <a:rPr lang="da-DK" altLang="ja-JP" dirty="0"/>
              <a:t>B. </a:t>
            </a:r>
            <a:r>
              <a:rPr lang="ja-JP" altLang="da-DK" dirty="0">
                <a:solidFill>
                  <a:srgbClr val="00B0F0"/>
                </a:solidFill>
              </a:rPr>
              <a:t>エネルギー需供構造高度化対策</a:t>
            </a:r>
            <a:r>
              <a:rPr lang="ja-JP" altLang="da-DK" dirty="0"/>
              <a:t>（</a:t>
            </a:r>
            <a:r>
              <a:rPr lang="ja-JP" altLang="en-US" dirty="0"/>
              <a:t>次</a:t>
            </a:r>
            <a:r>
              <a:rPr lang="ja-JP" altLang="da-DK" dirty="0"/>
              <a:t>スライド</a:t>
            </a:r>
            <a:r>
              <a:rPr lang="ja-JP" altLang="en-US" dirty="0"/>
              <a:t>に</a:t>
            </a:r>
            <a:r>
              <a:rPr lang="ja-JP" altLang="da-DK" dirty="0"/>
              <a:t>続く）</a:t>
            </a:r>
            <a:endParaRPr lang="da-DK" altLang="ja-JP" dirty="0"/>
          </a:p>
          <a:p>
            <a:pPr marL="0" indent="0">
              <a:buNone/>
            </a:pPr>
            <a:endParaRPr lang="da-DK" altLang="ja-JP" dirty="0"/>
          </a:p>
          <a:p>
            <a:pPr marL="0" indent="0">
              <a:buNone/>
            </a:pPr>
            <a:endParaRPr lang="da-DK" altLang="ja-JP" dirty="0"/>
          </a:p>
          <a:p>
            <a:pPr marL="0" indent="0">
              <a:buNone/>
            </a:pPr>
            <a:endParaRPr lang="da-DK" altLang="ja-JP" dirty="0"/>
          </a:p>
          <a:p>
            <a:pPr marL="0" indent="0">
              <a:buNone/>
            </a:pPr>
            <a:endParaRPr lang="da-DK" dirty="0"/>
          </a:p>
        </p:txBody>
      </p:sp>
    </p:spTree>
    <p:extLst>
      <p:ext uri="{BB962C8B-B14F-4D97-AF65-F5344CB8AC3E}">
        <p14:creationId xmlns:p14="http://schemas.microsoft.com/office/powerpoint/2010/main" val="53867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9102A2-C24B-ED98-F633-92F5BC9DCB05}"/>
              </a:ext>
            </a:extLst>
          </p:cNvPr>
          <p:cNvSpPr>
            <a:spLocks noGrp="1"/>
          </p:cNvSpPr>
          <p:nvPr>
            <p:ph type="title"/>
          </p:nvPr>
        </p:nvSpPr>
        <p:spPr>
          <a:xfrm>
            <a:off x="457200" y="274638"/>
            <a:ext cx="8229600" cy="922114"/>
          </a:xfrm>
        </p:spPr>
        <p:txBody>
          <a:bodyPr>
            <a:normAutofit/>
          </a:bodyPr>
          <a:lstStyle/>
          <a:p>
            <a:r>
              <a:rPr lang="ja-JP" altLang="en-US" sz="3200" dirty="0">
                <a:solidFill>
                  <a:srgbClr val="00B0F0"/>
                </a:solidFill>
              </a:rPr>
              <a:t>①</a:t>
            </a:r>
            <a:r>
              <a:rPr lang="en-US" altLang="ja-JP" sz="3200" dirty="0">
                <a:solidFill>
                  <a:srgbClr val="00B0F0"/>
                </a:solidFill>
              </a:rPr>
              <a:t>-2.</a:t>
            </a:r>
            <a:r>
              <a:rPr lang="ja-JP" altLang="da-DK" sz="3200" dirty="0">
                <a:solidFill>
                  <a:srgbClr val="00B0F0"/>
                </a:solidFill>
              </a:rPr>
              <a:t>エネルギー需給構造高度化対策費</a:t>
            </a:r>
            <a:endParaRPr lang="da-DK" sz="3200" dirty="0">
              <a:solidFill>
                <a:srgbClr val="00B0F0"/>
              </a:solidFill>
            </a:endParaRPr>
          </a:p>
        </p:txBody>
      </p:sp>
      <p:sp>
        <p:nvSpPr>
          <p:cNvPr id="3" name="Pladsholder til indhold 2">
            <a:extLst>
              <a:ext uri="{FF2B5EF4-FFF2-40B4-BE49-F238E27FC236}">
                <a16:creationId xmlns:a16="http://schemas.microsoft.com/office/drawing/2014/main" id="{92D0F064-D004-F557-26C7-3A4221A89629}"/>
              </a:ext>
            </a:extLst>
          </p:cNvPr>
          <p:cNvSpPr>
            <a:spLocks noGrp="1"/>
          </p:cNvSpPr>
          <p:nvPr>
            <p:ph idx="1"/>
          </p:nvPr>
        </p:nvSpPr>
        <p:spPr>
          <a:xfrm>
            <a:off x="457200" y="1484784"/>
            <a:ext cx="8229600" cy="5098578"/>
          </a:xfrm>
        </p:spPr>
        <p:txBody>
          <a:bodyPr>
            <a:normAutofit fontScale="85000" lnSpcReduction="20000"/>
          </a:bodyPr>
          <a:lstStyle/>
          <a:p>
            <a:r>
              <a:rPr lang="ja-JP" altLang="da-DK" dirty="0"/>
              <a:t>目的：</a:t>
            </a:r>
            <a:endParaRPr lang="en-US" altLang="ja-JP" dirty="0"/>
          </a:p>
          <a:p>
            <a:pPr marL="0" indent="0">
              <a:buNone/>
            </a:pPr>
            <a:r>
              <a:rPr lang="ja-JP" altLang="en-US" dirty="0"/>
              <a:t>　　</a:t>
            </a:r>
            <a:r>
              <a:rPr lang="ja-JP" altLang="da-DK" dirty="0"/>
              <a:t>安定的適切なエネルギーの需要と供給構造の構築</a:t>
            </a:r>
            <a:r>
              <a:rPr lang="ja-JP" altLang="en-US" dirty="0"/>
              <a:t>　</a:t>
            </a:r>
            <a:endParaRPr lang="en-US" altLang="ja-JP" dirty="0"/>
          </a:p>
          <a:p>
            <a:pPr marL="0" indent="0">
              <a:buNone/>
            </a:pPr>
            <a:r>
              <a:rPr lang="ja-JP" altLang="en-US" dirty="0"/>
              <a:t>　　</a:t>
            </a:r>
            <a:r>
              <a:rPr lang="ja-JP" altLang="da-DK" dirty="0"/>
              <a:t>を目的とした対策費勘定</a:t>
            </a:r>
            <a:endParaRPr lang="en-US" altLang="ja-JP" dirty="0"/>
          </a:p>
          <a:p>
            <a:pPr marL="0" indent="0">
              <a:buNone/>
            </a:pPr>
            <a:endParaRPr lang="en-US" altLang="ja-JP" dirty="0"/>
          </a:p>
          <a:p>
            <a:r>
              <a:rPr lang="ja-JP" altLang="da-DK" dirty="0"/>
              <a:t>内訳：</a:t>
            </a:r>
            <a:endParaRPr lang="da-DK" altLang="ja-JP" dirty="0"/>
          </a:p>
          <a:p>
            <a:pPr marL="0" indent="0">
              <a:buNone/>
            </a:pPr>
            <a:r>
              <a:rPr lang="da-DK" dirty="0"/>
              <a:t>     a. </a:t>
            </a:r>
            <a:r>
              <a:rPr lang="ja-JP" altLang="da-DK" dirty="0"/>
              <a:t>省エネルギー対策費として内、省エネル　　　</a:t>
            </a:r>
            <a:endParaRPr lang="da-DK" altLang="ja-JP" dirty="0"/>
          </a:p>
          <a:p>
            <a:pPr marL="0" indent="0">
              <a:buNone/>
            </a:pPr>
            <a:r>
              <a:rPr lang="ja-JP" altLang="da-DK" dirty="0"/>
              <a:t>　　　ギー導入事業者支援、省エネルギー戦略　</a:t>
            </a:r>
            <a:endParaRPr lang="da-DK" altLang="ja-JP" dirty="0"/>
          </a:p>
          <a:p>
            <a:pPr marL="0" indent="0">
              <a:buNone/>
            </a:pPr>
            <a:r>
              <a:rPr lang="ja-JP" altLang="da-DK" dirty="0"/>
              <a:t>　　　的技術開発支援</a:t>
            </a:r>
            <a:endParaRPr lang="da-DK" altLang="ja-JP" dirty="0"/>
          </a:p>
          <a:p>
            <a:pPr marL="0" indent="0">
              <a:buNone/>
            </a:pPr>
            <a:r>
              <a:rPr lang="ja-JP" altLang="da-DK" dirty="0"/>
              <a:t>　　</a:t>
            </a:r>
            <a:r>
              <a:rPr lang="da-DK" altLang="ja-JP" dirty="0"/>
              <a:t>b.</a:t>
            </a:r>
            <a:r>
              <a:rPr lang="ja-JP" altLang="da-DK" dirty="0"/>
              <a:t>新エネルギー対策費として内、新エネル　</a:t>
            </a:r>
            <a:endParaRPr lang="da-DK" altLang="ja-JP" dirty="0"/>
          </a:p>
          <a:p>
            <a:pPr marL="0" indent="0">
              <a:buNone/>
            </a:pPr>
            <a:r>
              <a:rPr lang="ja-JP" altLang="da-DK" dirty="0"/>
              <a:t>　　　ギー導入事業者支援、燃料電池技術開発</a:t>
            </a:r>
            <a:endParaRPr lang="da-DK" altLang="ja-JP" dirty="0"/>
          </a:p>
          <a:p>
            <a:pPr marL="0" indent="0">
              <a:buNone/>
            </a:pPr>
            <a:r>
              <a:rPr lang="da-DK" dirty="0"/>
              <a:t>      c.</a:t>
            </a:r>
            <a:r>
              <a:rPr lang="ja-JP" altLang="da-DK" dirty="0"/>
              <a:t>　エネルギー源多様化対策費</a:t>
            </a:r>
            <a:endParaRPr lang="da-DK" altLang="ja-JP" dirty="0"/>
          </a:p>
          <a:p>
            <a:pPr marL="0" indent="0">
              <a:buNone/>
            </a:pPr>
            <a:r>
              <a:rPr lang="ja-JP" altLang="da-DK" dirty="0"/>
              <a:t>　　</a:t>
            </a:r>
            <a:r>
              <a:rPr lang="da-DK" altLang="ja-JP" dirty="0"/>
              <a:t>d.   </a:t>
            </a:r>
            <a:r>
              <a:rPr lang="ja-JP" altLang="da-DK" dirty="0"/>
              <a:t>石油等の環境負荷低減利用支援費</a:t>
            </a:r>
            <a:endParaRPr lang="da-DK" altLang="ja-JP" dirty="0"/>
          </a:p>
          <a:p>
            <a:pPr marL="0" indent="0">
              <a:buNone/>
            </a:pPr>
            <a:endParaRPr lang="da-DK" dirty="0"/>
          </a:p>
        </p:txBody>
      </p:sp>
    </p:spTree>
    <p:extLst>
      <p:ext uri="{BB962C8B-B14F-4D97-AF65-F5344CB8AC3E}">
        <p14:creationId xmlns:p14="http://schemas.microsoft.com/office/powerpoint/2010/main" val="124017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DF479-69F8-725D-DD65-4165136FBFF6}"/>
              </a:ext>
            </a:extLst>
          </p:cNvPr>
          <p:cNvSpPr>
            <a:spLocks noGrp="1"/>
          </p:cNvSpPr>
          <p:nvPr>
            <p:ph type="title"/>
          </p:nvPr>
        </p:nvSpPr>
        <p:spPr/>
        <p:txBody>
          <a:bodyPr/>
          <a:lstStyle/>
          <a:p>
            <a:r>
              <a:rPr lang="ja-JP" altLang="da-DK" dirty="0">
                <a:solidFill>
                  <a:srgbClr val="00B0F0"/>
                </a:solidFill>
              </a:rPr>
              <a:t>②</a:t>
            </a:r>
            <a:r>
              <a:rPr lang="en-US" altLang="ja-JP" dirty="0">
                <a:solidFill>
                  <a:srgbClr val="00B0F0"/>
                </a:solidFill>
              </a:rPr>
              <a:t>-1.</a:t>
            </a:r>
            <a:r>
              <a:rPr lang="ja-JP" altLang="da-DK" dirty="0">
                <a:solidFill>
                  <a:srgbClr val="00B0F0"/>
                </a:solidFill>
              </a:rPr>
              <a:t>電源開発促進勘定</a:t>
            </a:r>
            <a:endParaRPr lang="da-DK" dirty="0">
              <a:solidFill>
                <a:srgbClr val="00B0F0"/>
              </a:solidFill>
            </a:endParaRPr>
          </a:p>
        </p:txBody>
      </p:sp>
      <p:sp>
        <p:nvSpPr>
          <p:cNvPr id="3" name="Pladsholder til indhold 2">
            <a:extLst>
              <a:ext uri="{FF2B5EF4-FFF2-40B4-BE49-F238E27FC236}">
                <a16:creationId xmlns:a16="http://schemas.microsoft.com/office/drawing/2014/main" id="{60F67B0B-339A-6CA7-4C2C-E8C906DF7B54}"/>
              </a:ext>
            </a:extLst>
          </p:cNvPr>
          <p:cNvSpPr>
            <a:spLocks noGrp="1"/>
          </p:cNvSpPr>
          <p:nvPr>
            <p:ph idx="1"/>
          </p:nvPr>
        </p:nvSpPr>
        <p:spPr/>
        <p:txBody>
          <a:bodyPr>
            <a:normAutofit fontScale="92500" lnSpcReduction="10000"/>
          </a:bodyPr>
          <a:lstStyle/>
          <a:p>
            <a:pPr marL="0" indent="0">
              <a:buNone/>
            </a:pPr>
            <a:r>
              <a:rPr lang="ja-JP" altLang="da-DK" dirty="0"/>
              <a:t>電源開発促進勘定は大きく分けると</a:t>
            </a:r>
            <a:r>
              <a:rPr lang="ja-JP" altLang="en-US" dirty="0"/>
              <a:t>２つ</a:t>
            </a:r>
            <a:r>
              <a:rPr lang="ja-JP" altLang="da-DK" dirty="0"/>
              <a:t>になっています。</a:t>
            </a:r>
            <a:endParaRPr lang="da-DK" altLang="ja-JP" dirty="0"/>
          </a:p>
          <a:p>
            <a:pPr marL="514350" indent="-514350">
              <a:buAutoNum type="alphaLcPeriod"/>
            </a:pPr>
            <a:r>
              <a:rPr lang="ja-JP" altLang="da-DK" dirty="0">
                <a:solidFill>
                  <a:srgbClr val="FF0000"/>
                </a:solidFill>
              </a:rPr>
              <a:t>電源立地対策費</a:t>
            </a:r>
            <a:endParaRPr lang="en-US" altLang="ja-JP" dirty="0"/>
          </a:p>
          <a:p>
            <a:pPr marL="0" indent="0">
              <a:buNone/>
            </a:pPr>
            <a:r>
              <a:rPr lang="ja-JP" altLang="da-DK" dirty="0"/>
              <a:t>発電設備の建設及びその運営管理費などとして充当される費用は電源立地地域の振興費、インフラ整備費、産業振興、災害対策、長期固定電源の理解増進他、地域共生のための取り組みの充実・強化、原子力に対する国民の理解増進のための施策費</a:t>
            </a:r>
            <a:endParaRPr lang="da-DK" altLang="ja-JP" dirty="0"/>
          </a:p>
          <a:p>
            <a:pPr marL="0" indent="0">
              <a:buNone/>
            </a:pPr>
            <a:r>
              <a:rPr lang="da-DK" altLang="ja-JP" dirty="0">
                <a:solidFill>
                  <a:srgbClr val="FF0000"/>
                </a:solidFill>
              </a:rPr>
              <a:t>b.</a:t>
            </a:r>
            <a:r>
              <a:rPr lang="ja-JP" altLang="da-DK" dirty="0">
                <a:solidFill>
                  <a:srgbClr val="FF0000"/>
                </a:solidFill>
              </a:rPr>
              <a:t>電源利用対策費</a:t>
            </a:r>
            <a:r>
              <a:rPr lang="da-DK" altLang="ja-JP" dirty="0"/>
              <a:t>(</a:t>
            </a:r>
            <a:r>
              <a:rPr lang="ja-JP" altLang="en-US" dirty="0"/>
              <a:t>次</a:t>
            </a:r>
            <a:r>
              <a:rPr lang="ja-JP" altLang="da-DK" dirty="0"/>
              <a:t>スライドに続く）</a:t>
            </a:r>
            <a:endParaRPr lang="da-DK" altLang="ja-JP" dirty="0"/>
          </a:p>
          <a:p>
            <a:pPr marL="0" indent="0">
              <a:buNone/>
            </a:pPr>
            <a:endParaRPr lang="da-DK" altLang="ja-JP" dirty="0"/>
          </a:p>
          <a:p>
            <a:endParaRPr lang="da-DK" dirty="0"/>
          </a:p>
        </p:txBody>
      </p:sp>
    </p:spTree>
    <p:extLst>
      <p:ext uri="{BB962C8B-B14F-4D97-AF65-F5344CB8AC3E}">
        <p14:creationId xmlns:p14="http://schemas.microsoft.com/office/powerpoint/2010/main" val="2250035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E25AAD-634F-F351-73D9-7107894BC7A4}"/>
              </a:ext>
            </a:extLst>
          </p:cNvPr>
          <p:cNvSpPr>
            <a:spLocks noGrp="1"/>
          </p:cNvSpPr>
          <p:nvPr>
            <p:ph type="title"/>
          </p:nvPr>
        </p:nvSpPr>
        <p:spPr/>
        <p:txBody>
          <a:bodyPr/>
          <a:lstStyle/>
          <a:p>
            <a:r>
              <a:rPr lang="ja-JP" altLang="en-US" dirty="0">
                <a:solidFill>
                  <a:srgbClr val="00B0F0"/>
                </a:solidFill>
              </a:rPr>
              <a:t>②</a:t>
            </a:r>
            <a:r>
              <a:rPr lang="en-US" altLang="ja-JP" dirty="0">
                <a:solidFill>
                  <a:srgbClr val="00B0F0"/>
                </a:solidFill>
              </a:rPr>
              <a:t>-2</a:t>
            </a:r>
            <a:r>
              <a:rPr lang="ja-JP" altLang="da-DK" dirty="0">
                <a:solidFill>
                  <a:srgbClr val="00B0F0"/>
                </a:solidFill>
              </a:rPr>
              <a:t>電源開発促進勘定</a:t>
            </a:r>
            <a:endParaRPr lang="da-DK" dirty="0">
              <a:solidFill>
                <a:srgbClr val="00B0F0"/>
              </a:solidFill>
            </a:endParaRPr>
          </a:p>
        </p:txBody>
      </p:sp>
      <p:sp>
        <p:nvSpPr>
          <p:cNvPr id="3" name="Pladsholder til indhold 2">
            <a:extLst>
              <a:ext uri="{FF2B5EF4-FFF2-40B4-BE49-F238E27FC236}">
                <a16:creationId xmlns:a16="http://schemas.microsoft.com/office/drawing/2014/main" id="{63824654-5952-20E3-49C9-D7BD39D52249}"/>
              </a:ext>
            </a:extLst>
          </p:cNvPr>
          <p:cNvSpPr>
            <a:spLocks noGrp="1"/>
          </p:cNvSpPr>
          <p:nvPr>
            <p:ph idx="1"/>
          </p:nvPr>
        </p:nvSpPr>
        <p:spPr/>
        <p:txBody>
          <a:bodyPr/>
          <a:lstStyle/>
          <a:p>
            <a:pPr marL="0" indent="0">
              <a:buNone/>
            </a:pPr>
            <a:r>
              <a:rPr lang="da-DK" dirty="0"/>
              <a:t>b. </a:t>
            </a:r>
            <a:r>
              <a:rPr lang="ja-JP" altLang="da-DK" dirty="0"/>
              <a:t>電源利用対策費</a:t>
            </a:r>
            <a:endParaRPr lang="en-US" altLang="ja-JP" dirty="0"/>
          </a:p>
          <a:p>
            <a:pPr marL="0" indent="0">
              <a:buNone/>
            </a:pPr>
            <a:r>
              <a:rPr lang="ja-JP" altLang="da-DK" dirty="0"/>
              <a:t>発電施設の利用促進と安全確保及び電気供給の円滑化を目的にして使われる費用です。</a:t>
            </a:r>
            <a:endParaRPr lang="en-US" altLang="ja-JP" dirty="0"/>
          </a:p>
          <a:p>
            <a:pPr marL="0" indent="0">
              <a:buNone/>
            </a:pPr>
            <a:r>
              <a:rPr lang="ja-JP" altLang="da-DK" dirty="0"/>
              <a:t>内訳</a:t>
            </a:r>
            <a:r>
              <a:rPr lang="ja-JP" altLang="en-US" dirty="0"/>
              <a:t>：</a:t>
            </a:r>
            <a:endParaRPr lang="en-US" altLang="ja-JP" dirty="0"/>
          </a:p>
          <a:p>
            <a:pPr marL="0" indent="0">
              <a:buNone/>
            </a:pPr>
            <a:r>
              <a:rPr lang="ja-JP" altLang="da-DK" dirty="0"/>
              <a:t>発電用施設の設置等の促進、電気の供給円滑化対策、原子力安全対策、核燃料サイクルに関する研究開発の推進、先端的な原子力科学技術の推進、安全確保対策等です。</a:t>
            </a:r>
            <a:endParaRPr lang="da-DK" dirty="0"/>
          </a:p>
        </p:txBody>
      </p:sp>
    </p:spTree>
    <p:extLst>
      <p:ext uri="{BB962C8B-B14F-4D97-AF65-F5344CB8AC3E}">
        <p14:creationId xmlns:p14="http://schemas.microsoft.com/office/powerpoint/2010/main" val="3920678687"/>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TotalTime>
  <Words>1092</Words>
  <Application>Microsoft Office PowerPoint</Application>
  <PresentationFormat>画面に合わせる (4:3)</PresentationFormat>
  <Paragraphs>104</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BIZ UDゴシック</vt:lpstr>
      <vt:lpstr>BIZ UD明朝 Medium</vt:lpstr>
      <vt:lpstr>Arial</vt:lpstr>
      <vt:lpstr>Calibri</vt:lpstr>
      <vt:lpstr>Kontortema</vt:lpstr>
      <vt:lpstr>  「風のがっこう公開講座」　第4回 日時：2023年8月7日（月）19時～21時 </vt:lpstr>
      <vt:lpstr>特別会計とは</vt:lpstr>
      <vt:lpstr>2022年（令和4年） １３の特別会計が設置されている。</vt:lpstr>
      <vt:lpstr>エネルギー対策費について</vt:lpstr>
      <vt:lpstr>エネルギー対策費は三つに分かれています</vt:lpstr>
      <vt:lpstr>①-1.エネルギー需給勘定について 大きく分けると2部門</vt:lpstr>
      <vt:lpstr>①-2.エネルギー需給構造高度化対策費</vt:lpstr>
      <vt:lpstr>②-1.電源開発促進勘定</vt:lpstr>
      <vt:lpstr>②-2電源開発促進勘定</vt:lpstr>
      <vt:lpstr>③原子力損害賠償支援勘定</vt:lpstr>
      <vt:lpstr>特別会計勘定の理解と意見について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Kenji Stefan Suzuki</dc:creator>
  <cp:lastModifiedBy>福井富久子</cp:lastModifiedBy>
  <cp:revision>27</cp:revision>
  <dcterms:created xsi:type="dcterms:W3CDTF">2023-06-28T16:03:39Z</dcterms:created>
  <dcterms:modified xsi:type="dcterms:W3CDTF">2023-08-01T01:10:16Z</dcterms:modified>
</cp:coreProperties>
</file>